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2" r:id="rId1"/>
    <p:sldMasterId id="2147483795" r:id="rId2"/>
  </p:sldMasterIdLst>
  <p:notesMasterIdLst>
    <p:notesMasterId r:id="rId60"/>
  </p:notesMasterIdLst>
  <p:sldIdLst>
    <p:sldId id="296" r:id="rId3"/>
    <p:sldId id="373" r:id="rId4"/>
    <p:sldId id="284" r:id="rId5"/>
    <p:sldId id="328" r:id="rId6"/>
    <p:sldId id="325" r:id="rId7"/>
    <p:sldId id="326" r:id="rId8"/>
    <p:sldId id="327" r:id="rId9"/>
    <p:sldId id="321" r:id="rId10"/>
    <p:sldId id="322" r:id="rId11"/>
    <p:sldId id="329" r:id="rId12"/>
    <p:sldId id="323" r:id="rId13"/>
    <p:sldId id="324" r:id="rId14"/>
    <p:sldId id="330" r:id="rId15"/>
    <p:sldId id="331" r:id="rId16"/>
    <p:sldId id="333" r:id="rId17"/>
    <p:sldId id="332" r:id="rId18"/>
    <p:sldId id="307" r:id="rId19"/>
    <p:sldId id="317" r:id="rId20"/>
    <p:sldId id="308" r:id="rId21"/>
    <p:sldId id="309" r:id="rId22"/>
    <p:sldId id="338" r:id="rId23"/>
    <p:sldId id="335" r:id="rId24"/>
    <p:sldId id="339" r:id="rId25"/>
    <p:sldId id="344" r:id="rId26"/>
    <p:sldId id="345" r:id="rId27"/>
    <p:sldId id="346" r:id="rId28"/>
    <p:sldId id="347" r:id="rId29"/>
    <p:sldId id="348" r:id="rId30"/>
    <p:sldId id="349" r:id="rId31"/>
    <p:sldId id="350" r:id="rId32"/>
    <p:sldId id="352" r:id="rId33"/>
    <p:sldId id="371" r:id="rId34"/>
    <p:sldId id="369" r:id="rId35"/>
    <p:sldId id="353" r:id="rId36"/>
    <p:sldId id="354" r:id="rId37"/>
    <p:sldId id="359" r:id="rId38"/>
    <p:sldId id="355" r:id="rId39"/>
    <p:sldId id="356" r:id="rId40"/>
    <p:sldId id="357" r:id="rId41"/>
    <p:sldId id="358" r:id="rId42"/>
    <p:sldId id="360" r:id="rId43"/>
    <p:sldId id="361" r:id="rId44"/>
    <p:sldId id="272" r:id="rId45"/>
    <p:sldId id="362" r:id="rId46"/>
    <p:sldId id="286" r:id="rId47"/>
    <p:sldId id="287" r:id="rId48"/>
    <p:sldId id="289" r:id="rId49"/>
    <p:sldId id="290" r:id="rId50"/>
    <p:sldId id="291" r:id="rId51"/>
    <p:sldId id="363" r:id="rId52"/>
    <p:sldId id="364" r:id="rId53"/>
    <p:sldId id="366" r:id="rId54"/>
    <p:sldId id="367" r:id="rId55"/>
    <p:sldId id="368" r:id="rId56"/>
    <p:sldId id="370" r:id="rId57"/>
    <p:sldId id="372" r:id="rId58"/>
    <p:sldId id="320" r:id="rId5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526" y="-149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52B5E3-3377-4507-9E42-70BE8F2C0839}" type="datetimeFigureOut">
              <a:rPr lang="en-AU" smtClean="0"/>
              <a:t>14/07/2020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300CF3-90EA-4835-8695-31E8A5122EC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562183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0E78A471-D789-41F3-8A64-F8CE717DD838}" type="slidenum">
              <a:rPr lang="en-GB">
                <a:solidFill>
                  <a:prstClr val="black"/>
                </a:solidFill>
              </a:rPr>
              <a:pPr/>
              <a:t>28</a:t>
            </a:fld>
            <a:endParaRPr lang="en-GB">
              <a:solidFill>
                <a:prstClr val="black"/>
              </a:solidFill>
            </a:endParaRPr>
          </a:p>
        </p:txBody>
      </p:sp>
      <p:sp>
        <p:nvSpPr>
          <p:cNvPr id="4099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4100" name="Text Box 2"/>
          <p:cNvSpPr txBox="1">
            <a:spLocks noGrp="1" noChangeArrowheads="1"/>
          </p:cNvSpPr>
          <p:nvPr>
            <p:ph type="body" idx="1"/>
          </p:nvPr>
        </p:nvSpPr>
        <p:spPr>
          <a:xfrm>
            <a:off x="685512" y="4343230"/>
            <a:ext cx="5486976" cy="4115139"/>
          </a:xfrm>
          <a:noFill/>
          <a:ln/>
        </p:spPr>
        <p:txBody>
          <a:bodyPr tIns="9279"/>
          <a:lstStyle/>
          <a:p>
            <a:pPr algn="just">
              <a:lnSpc>
                <a:spcPct val="93000"/>
              </a:lnSpc>
              <a:spcBef>
                <a:spcPct val="0"/>
              </a:spcBef>
              <a:tabLst>
                <a:tab pos="634643" algn="l"/>
                <a:tab pos="1269286" algn="l"/>
                <a:tab pos="1903929" algn="l"/>
                <a:tab pos="2538573" algn="l"/>
                <a:tab pos="3173216" algn="l"/>
                <a:tab pos="3807859" algn="l"/>
                <a:tab pos="4442502" algn="l"/>
                <a:tab pos="5077145" algn="l"/>
              </a:tabLst>
            </a:pPr>
            <a:endParaRPr lang="en-GB" smtClean="0">
              <a:latin typeface="Arial" charset="0"/>
              <a:ea typeface="DejaVu Sans" charset="0"/>
              <a:cs typeface="DejaVu Sans" charset="0"/>
            </a:endParaRPr>
          </a:p>
          <a:p>
            <a:pPr algn="just">
              <a:lnSpc>
                <a:spcPct val="93000"/>
              </a:lnSpc>
              <a:spcBef>
                <a:spcPct val="0"/>
              </a:spcBef>
              <a:tabLst>
                <a:tab pos="634643" algn="l"/>
                <a:tab pos="1269286" algn="l"/>
                <a:tab pos="1903929" algn="l"/>
                <a:tab pos="2538573" algn="l"/>
                <a:tab pos="3173216" algn="l"/>
                <a:tab pos="3807859" algn="l"/>
                <a:tab pos="4442502" algn="l"/>
                <a:tab pos="5077145" algn="l"/>
              </a:tabLst>
            </a:pPr>
            <a:endParaRPr lang="en-GB" smtClean="0">
              <a:latin typeface="Arial" charset="0"/>
              <a:ea typeface="DejaVu Sans" charset="0"/>
              <a:cs typeface="DejaVu Sans" charset="0"/>
            </a:endParaRPr>
          </a:p>
          <a:p>
            <a:pPr algn="just">
              <a:lnSpc>
                <a:spcPct val="93000"/>
              </a:lnSpc>
              <a:spcBef>
                <a:spcPct val="0"/>
              </a:spcBef>
              <a:tabLst>
                <a:tab pos="634643" algn="l"/>
                <a:tab pos="1269286" algn="l"/>
                <a:tab pos="1903929" algn="l"/>
                <a:tab pos="2538573" algn="l"/>
                <a:tab pos="3173216" algn="l"/>
                <a:tab pos="3807859" algn="l"/>
                <a:tab pos="4442502" algn="l"/>
                <a:tab pos="5077145" algn="l"/>
              </a:tabLst>
            </a:pPr>
            <a:endParaRPr lang="en-GB" smtClean="0">
              <a:latin typeface="Arial" charset="0"/>
              <a:ea typeface="DejaVu Sans" charset="0"/>
              <a:cs typeface="DejaVu Sans" charset="0"/>
            </a:endParaRPr>
          </a:p>
          <a:p>
            <a:pPr algn="just">
              <a:lnSpc>
                <a:spcPct val="93000"/>
              </a:lnSpc>
              <a:spcBef>
                <a:spcPct val="0"/>
              </a:spcBef>
              <a:tabLst>
                <a:tab pos="634643" algn="l"/>
                <a:tab pos="1269286" algn="l"/>
                <a:tab pos="1903929" algn="l"/>
                <a:tab pos="2538573" algn="l"/>
                <a:tab pos="3173216" algn="l"/>
                <a:tab pos="3807859" algn="l"/>
                <a:tab pos="4442502" algn="l"/>
                <a:tab pos="5077145" algn="l"/>
              </a:tabLst>
            </a:pPr>
            <a:r>
              <a:rPr/>
              <a:t>
Causes of death classified based on mobility: independent mobility at onset of dialysis and preservation of mobility after starting dialysis (group 1, </a:t>
            </a:r>
            <a:r>
              <a:rPr i="1"/>
              <a:t>n</a:t>
            </a:r>
            <a:r>
              <a:rPr/>
              <a:t> = 104), independent mobility at the start of dialysis and decline in mobility after starting dialysis (group 2, </a:t>
            </a:r>
            <a:r>
              <a:rPr i="1"/>
              <a:t>n</a:t>
            </a:r>
            <a:r>
              <a:rPr/>
              <a:t> = 48) and impaired mobility at the start of dialysis (group 3, </a:t>
            </a:r>
            <a:r>
              <a:rPr i="1"/>
              <a:t>n</a:t>
            </a:r>
            <a:r>
              <a:rPr/>
              <a:t> = 50). □, other; , malignancy; , vascular events; ■, infection.
</a:t>
            </a:r>
          </a:p>
          <a:p>
            <a:endParaRPr/>
          </a:p>
          <a:p>
            <a:r>
              <a:rPr lang="en-GB"/>
              <a:t>© This slide is made available for non-commercial use only. Please note that permission may be required for re-use of images in which the copyright is owned by a third party.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449062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8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3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26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690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5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17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380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44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07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B7173-DD01-4CCF-99E4-9B60B0A54BD9}" type="datetimeFigureOut">
              <a:rPr lang="en-AU">
                <a:solidFill>
                  <a:prstClr val="black">
                    <a:tint val="75000"/>
                  </a:prstClr>
                </a:solidFill>
              </a:rPr>
              <a:pPr/>
              <a:t>14/07/2020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68"/>
            <a:ext cx="2133600" cy="365125"/>
          </a:xfrm>
          <a:prstGeom prst="rect">
            <a:avLst/>
          </a:prstGeom>
        </p:spPr>
        <p:txBody>
          <a:bodyPr lIns="91262" tIns="45633" rIns="91262" bIns="45633"/>
          <a:lstStyle/>
          <a:p>
            <a:pPr defTabSz="912695"/>
            <a:fld id="{F20AA200-B946-45E0-BF2C-7CE56715DE9B}" type="slidenum">
              <a:rPr lang="en-AU">
                <a:solidFill>
                  <a:prstClr val="black"/>
                </a:solidFill>
              </a:rPr>
              <a:pPr defTabSz="912695"/>
              <a:t>‹#›</a:t>
            </a:fld>
            <a:endParaRPr lang="en-AU">
              <a:solidFill>
                <a:prstClr val="black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116633"/>
            <a:ext cx="720079" cy="720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" descr="landscape-Colour-Pos.jpg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7956376" y="79468"/>
            <a:ext cx="1099517" cy="3972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672653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/>
            </a:lvl1pPr>
          </a:lstStyle>
          <a:p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B7173-DD01-4CCF-99E4-9B60B0A54BD9}" type="datetimeFigureOut">
              <a:rPr lang="en-AU">
                <a:solidFill>
                  <a:prstClr val="black">
                    <a:tint val="75000"/>
                  </a:prstClr>
                </a:solidFill>
              </a:rPr>
              <a:pPr/>
              <a:t>14/07/2020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116633"/>
            <a:ext cx="612068" cy="612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" descr="landscape-Colour-Pos.jpg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7926969" y="93655"/>
            <a:ext cx="1099517" cy="3972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64555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18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8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34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269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6904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539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173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3808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442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077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B7173-DD01-4CCF-99E4-9B60B0A54BD9}" type="datetimeFigureOut">
              <a:rPr lang="en-AU">
                <a:solidFill>
                  <a:prstClr val="black">
                    <a:tint val="75000"/>
                  </a:prstClr>
                </a:solidFill>
              </a:rPr>
              <a:pPr/>
              <a:t>14/07/2020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68"/>
            <a:ext cx="2133600" cy="365125"/>
          </a:xfrm>
          <a:prstGeom prst="rect">
            <a:avLst/>
          </a:prstGeom>
        </p:spPr>
        <p:txBody>
          <a:bodyPr lIns="91262" tIns="45633" rIns="91262" bIns="45633"/>
          <a:lstStyle/>
          <a:p>
            <a:pPr defTabSz="912695"/>
            <a:fld id="{F20AA200-B946-45E0-BF2C-7CE56715DE9B}" type="slidenum">
              <a:rPr lang="en-AU">
                <a:solidFill>
                  <a:prstClr val="black"/>
                </a:solidFill>
              </a:rPr>
              <a:pPr defTabSz="912695"/>
              <a:t>‹#›</a:t>
            </a:fld>
            <a:endParaRPr lang="en-AU">
              <a:solidFill>
                <a:prstClr val="black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116633"/>
            <a:ext cx="648071" cy="6480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610665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B7173-DD01-4CCF-99E4-9B60B0A54BD9}" type="datetimeFigureOut">
              <a:rPr lang="en-AU">
                <a:solidFill>
                  <a:prstClr val="black">
                    <a:tint val="75000"/>
                  </a:prstClr>
                </a:solidFill>
              </a:rPr>
              <a:pPr/>
              <a:t>14/07/2020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68"/>
            <a:ext cx="2133600" cy="365125"/>
          </a:xfrm>
          <a:prstGeom prst="rect">
            <a:avLst/>
          </a:prstGeom>
        </p:spPr>
        <p:txBody>
          <a:bodyPr lIns="91262" tIns="45633" rIns="91262" bIns="45633"/>
          <a:lstStyle/>
          <a:p>
            <a:pPr defTabSz="912695"/>
            <a:fld id="{F20AA200-B946-45E0-BF2C-7CE56715DE9B}" type="slidenum">
              <a:rPr lang="en-AU">
                <a:solidFill>
                  <a:prstClr val="black"/>
                </a:solidFill>
              </a:rPr>
              <a:pPr defTabSz="912695"/>
              <a:t>‹#›</a:t>
            </a:fld>
            <a:endParaRPr lang="en-A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48186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347" indent="0">
              <a:buNone/>
              <a:defRPr sz="2000" b="1"/>
            </a:lvl2pPr>
            <a:lvl3pPr marL="912695" indent="0">
              <a:buNone/>
              <a:defRPr sz="1800" b="1"/>
            </a:lvl3pPr>
            <a:lvl4pPr marL="1369044" indent="0">
              <a:buNone/>
              <a:defRPr sz="1600" b="1"/>
            </a:lvl4pPr>
            <a:lvl5pPr marL="1825391" indent="0">
              <a:buNone/>
              <a:defRPr sz="1600" b="1"/>
            </a:lvl5pPr>
            <a:lvl6pPr marL="2281739" indent="0">
              <a:buNone/>
              <a:defRPr sz="1600" b="1"/>
            </a:lvl6pPr>
            <a:lvl7pPr marL="2738086" indent="0">
              <a:buNone/>
              <a:defRPr sz="1600" b="1"/>
            </a:lvl7pPr>
            <a:lvl8pPr marL="3194426" indent="0">
              <a:buNone/>
              <a:defRPr sz="1600" b="1"/>
            </a:lvl8pPr>
            <a:lvl9pPr marL="3650779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4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347" indent="0">
              <a:buNone/>
              <a:defRPr sz="2000" b="1"/>
            </a:lvl2pPr>
            <a:lvl3pPr marL="912695" indent="0">
              <a:buNone/>
              <a:defRPr sz="1800" b="1"/>
            </a:lvl3pPr>
            <a:lvl4pPr marL="1369044" indent="0">
              <a:buNone/>
              <a:defRPr sz="1600" b="1"/>
            </a:lvl4pPr>
            <a:lvl5pPr marL="1825391" indent="0">
              <a:buNone/>
              <a:defRPr sz="1600" b="1"/>
            </a:lvl5pPr>
            <a:lvl6pPr marL="2281739" indent="0">
              <a:buNone/>
              <a:defRPr sz="1600" b="1"/>
            </a:lvl6pPr>
            <a:lvl7pPr marL="2738086" indent="0">
              <a:buNone/>
              <a:defRPr sz="1600" b="1"/>
            </a:lvl7pPr>
            <a:lvl8pPr marL="3194426" indent="0">
              <a:buNone/>
              <a:defRPr sz="1600" b="1"/>
            </a:lvl8pPr>
            <a:lvl9pPr marL="3650779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B7173-DD01-4CCF-99E4-9B60B0A54BD9}" type="datetimeFigureOut">
              <a:rPr lang="en-AU">
                <a:solidFill>
                  <a:prstClr val="black">
                    <a:tint val="75000"/>
                  </a:prstClr>
                </a:solidFill>
              </a:rPr>
              <a:pPr/>
              <a:t>14/07/2020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68"/>
            <a:ext cx="2133600" cy="365125"/>
          </a:xfrm>
          <a:prstGeom prst="rect">
            <a:avLst/>
          </a:prstGeom>
        </p:spPr>
        <p:txBody>
          <a:bodyPr lIns="91262" tIns="45633" rIns="91262" bIns="45633"/>
          <a:lstStyle/>
          <a:p>
            <a:pPr defTabSz="912695"/>
            <a:fld id="{F20AA200-B946-45E0-BF2C-7CE56715DE9B}" type="slidenum">
              <a:rPr lang="en-AU">
                <a:solidFill>
                  <a:prstClr val="black"/>
                </a:solidFill>
              </a:rPr>
              <a:pPr defTabSz="912695"/>
              <a:t>‹#›</a:t>
            </a:fld>
            <a:endParaRPr lang="en-A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91088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B7173-DD01-4CCF-99E4-9B60B0A54BD9}" type="datetimeFigureOut">
              <a:rPr lang="en-AU">
                <a:solidFill>
                  <a:prstClr val="black">
                    <a:tint val="75000"/>
                  </a:prstClr>
                </a:solidFill>
              </a:rPr>
              <a:pPr/>
              <a:t>14/07/2020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68"/>
            <a:ext cx="2133600" cy="365125"/>
          </a:xfrm>
          <a:prstGeom prst="rect">
            <a:avLst/>
          </a:prstGeom>
        </p:spPr>
        <p:txBody>
          <a:bodyPr lIns="91262" tIns="45633" rIns="91262" bIns="45633"/>
          <a:lstStyle/>
          <a:p>
            <a:pPr defTabSz="912695"/>
            <a:fld id="{F20AA200-B946-45E0-BF2C-7CE56715DE9B}" type="slidenum">
              <a:rPr lang="en-AU">
                <a:solidFill>
                  <a:prstClr val="black"/>
                </a:solidFill>
              </a:rPr>
              <a:pPr defTabSz="912695"/>
              <a:t>‹#›</a:t>
            </a:fld>
            <a:endParaRPr lang="en-AU">
              <a:solidFill>
                <a:prstClr val="black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116633"/>
            <a:ext cx="792087" cy="79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312434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B7173-DD01-4CCF-99E4-9B60B0A54BD9}" type="datetimeFigureOut">
              <a:rPr lang="en-AU">
                <a:solidFill>
                  <a:prstClr val="black">
                    <a:tint val="75000"/>
                  </a:prstClr>
                </a:solidFill>
              </a:rPr>
              <a:pPr/>
              <a:t>14/07/2020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116633"/>
            <a:ext cx="612068" cy="612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548542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4" y="273068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6347" indent="0">
              <a:buNone/>
              <a:defRPr sz="1200"/>
            </a:lvl2pPr>
            <a:lvl3pPr marL="912695" indent="0">
              <a:buNone/>
              <a:defRPr sz="1000"/>
            </a:lvl3pPr>
            <a:lvl4pPr marL="1369044" indent="0">
              <a:buNone/>
              <a:defRPr sz="900"/>
            </a:lvl4pPr>
            <a:lvl5pPr marL="1825391" indent="0">
              <a:buNone/>
              <a:defRPr sz="900"/>
            </a:lvl5pPr>
            <a:lvl6pPr marL="2281739" indent="0">
              <a:buNone/>
              <a:defRPr sz="900"/>
            </a:lvl6pPr>
            <a:lvl7pPr marL="2738086" indent="0">
              <a:buNone/>
              <a:defRPr sz="900"/>
            </a:lvl7pPr>
            <a:lvl8pPr marL="3194426" indent="0">
              <a:buNone/>
              <a:defRPr sz="900"/>
            </a:lvl8pPr>
            <a:lvl9pPr marL="3650779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B7173-DD01-4CCF-99E4-9B60B0A54BD9}" type="datetimeFigureOut">
              <a:rPr lang="en-AU">
                <a:solidFill>
                  <a:prstClr val="black">
                    <a:tint val="75000"/>
                  </a:prstClr>
                </a:solidFill>
              </a:rPr>
              <a:pPr/>
              <a:t>14/07/2020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68"/>
            <a:ext cx="2133600" cy="365125"/>
          </a:xfrm>
          <a:prstGeom prst="rect">
            <a:avLst/>
          </a:prstGeom>
        </p:spPr>
        <p:txBody>
          <a:bodyPr lIns="91262" tIns="45633" rIns="91262" bIns="45633"/>
          <a:lstStyle/>
          <a:p>
            <a:pPr defTabSz="912695"/>
            <a:fld id="{F20AA200-B946-45E0-BF2C-7CE56715DE9B}" type="slidenum">
              <a:rPr lang="en-AU">
                <a:solidFill>
                  <a:prstClr val="black"/>
                </a:solidFill>
              </a:rPr>
              <a:pPr defTabSz="912695"/>
              <a:t>‹#›</a:t>
            </a:fld>
            <a:endParaRPr lang="en-A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29900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347" indent="0">
              <a:buNone/>
              <a:defRPr sz="2800"/>
            </a:lvl2pPr>
            <a:lvl3pPr marL="912695" indent="0">
              <a:buNone/>
              <a:defRPr sz="2400"/>
            </a:lvl3pPr>
            <a:lvl4pPr marL="1369044" indent="0">
              <a:buNone/>
              <a:defRPr sz="2000"/>
            </a:lvl4pPr>
            <a:lvl5pPr marL="1825391" indent="0">
              <a:buNone/>
              <a:defRPr sz="2000"/>
            </a:lvl5pPr>
            <a:lvl6pPr marL="2281739" indent="0">
              <a:buNone/>
              <a:defRPr sz="2000"/>
            </a:lvl6pPr>
            <a:lvl7pPr marL="2738086" indent="0">
              <a:buNone/>
              <a:defRPr sz="2000"/>
            </a:lvl7pPr>
            <a:lvl8pPr marL="3194426" indent="0">
              <a:buNone/>
              <a:defRPr sz="2000"/>
            </a:lvl8pPr>
            <a:lvl9pPr marL="3650779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6347" indent="0">
              <a:buNone/>
              <a:defRPr sz="1200"/>
            </a:lvl2pPr>
            <a:lvl3pPr marL="912695" indent="0">
              <a:buNone/>
              <a:defRPr sz="1000"/>
            </a:lvl3pPr>
            <a:lvl4pPr marL="1369044" indent="0">
              <a:buNone/>
              <a:defRPr sz="900"/>
            </a:lvl4pPr>
            <a:lvl5pPr marL="1825391" indent="0">
              <a:buNone/>
              <a:defRPr sz="900"/>
            </a:lvl5pPr>
            <a:lvl6pPr marL="2281739" indent="0">
              <a:buNone/>
              <a:defRPr sz="900"/>
            </a:lvl6pPr>
            <a:lvl7pPr marL="2738086" indent="0">
              <a:buNone/>
              <a:defRPr sz="900"/>
            </a:lvl7pPr>
            <a:lvl8pPr marL="3194426" indent="0">
              <a:buNone/>
              <a:defRPr sz="900"/>
            </a:lvl8pPr>
            <a:lvl9pPr marL="3650779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B7173-DD01-4CCF-99E4-9B60B0A54BD9}" type="datetimeFigureOut">
              <a:rPr lang="en-AU">
                <a:solidFill>
                  <a:prstClr val="black">
                    <a:tint val="75000"/>
                  </a:prstClr>
                </a:solidFill>
              </a:rPr>
              <a:pPr/>
              <a:t>14/07/2020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68"/>
            <a:ext cx="2133600" cy="365125"/>
          </a:xfrm>
          <a:prstGeom prst="rect">
            <a:avLst/>
          </a:prstGeom>
        </p:spPr>
        <p:txBody>
          <a:bodyPr lIns="91262" tIns="45633" rIns="91262" bIns="45633"/>
          <a:lstStyle/>
          <a:p>
            <a:pPr defTabSz="912695"/>
            <a:fld id="{F20AA200-B946-45E0-BF2C-7CE56715DE9B}" type="slidenum">
              <a:rPr lang="en-AU">
                <a:solidFill>
                  <a:prstClr val="black"/>
                </a:solidFill>
              </a:rPr>
              <a:pPr defTabSz="912695"/>
              <a:t>‹#›</a:t>
            </a:fld>
            <a:endParaRPr lang="en-A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51729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B7173-DD01-4CCF-99E4-9B60B0A54BD9}" type="datetimeFigureOut">
              <a:rPr lang="en-AU">
                <a:solidFill>
                  <a:prstClr val="black">
                    <a:tint val="75000"/>
                  </a:prstClr>
                </a:solidFill>
              </a:rPr>
              <a:pPr/>
              <a:t>14/07/2020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68"/>
            <a:ext cx="2133600" cy="365125"/>
          </a:xfrm>
          <a:prstGeom prst="rect">
            <a:avLst/>
          </a:prstGeom>
        </p:spPr>
        <p:txBody>
          <a:bodyPr lIns="91262" tIns="45633" rIns="91262" bIns="45633"/>
          <a:lstStyle/>
          <a:p>
            <a:pPr defTabSz="912695"/>
            <a:fld id="{F20AA200-B946-45E0-BF2C-7CE56715DE9B}" type="slidenum">
              <a:rPr lang="en-AU">
                <a:solidFill>
                  <a:prstClr val="black"/>
                </a:solidFill>
              </a:rPr>
              <a:pPr defTabSz="912695"/>
              <a:t>‹#›</a:t>
            </a:fld>
            <a:endParaRPr lang="en-A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1524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274656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56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B7173-DD01-4CCF-99E4-9B60B0A54BD9}" type="datetimeFigureOut">
              <a:rPr lang="en-AU">
                <a:solidFill>
                  <a:prstClr val="black">
                    <a:tint val="75000"/>
                  </a:prstClr>
                </a:solidFill>
              </a:rPr>
              <a:pPr/>
              <a:t>14/07/2020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68"/>
            <a:ext cx="2133600" cy="365125"/>
          </a:xfrm>
          <a:prstGeom prst="rect">
            <a:avLst/>
          </a:prstGeom>
        </p:spPr>
        <p:txBody>
          <a:bodyPr lIns="91262" tIns="45633" rIns="91262" bIns="45633"/>
          <a:lstStyle/>
          <a:p>
            <a:pPr defTabSz="912695"/>
            <a:fld id="{F20AA200-B946-45E0-BF2C-7CE56715DE9B}" type="slidenum">
              <a:rPr lang="en-AU">
                <a:solidFill>
                  <a:prstClr val="black"/>
                </a:solidFill>
              </a:rPr>
              <a:pPr defTabSz="912695"/>
              <a:t>‹#›</a:t>
            </a:fld>
            <a:endParaRPr lang="en-A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14022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verTx">
  <p:cSld name="Title and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6481" y="273629"/>
            <a:ext cx="8226720" cy="114348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6481" y="1604345"/>
            <a:ext cx="8226720" cy="219335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6481" y="3935934"/>
            <a:ext cx="8226720" cy="21933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xfrm>
            <a:off x="6556325" y="6247376"/>
            <a:ext cx="2128320" cy="47093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D165E9B0-7DA8-466E-963D-86F25D5E43BA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82719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1E592-D100-BC4A-A4C9-13F24EF7B086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116633"/>
            <a:ext cx="792087" cy="79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" descr="landscape-Colour-Pos.jpg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7884368" y="121320"/>
            <a:ext cx="1099517" cy="3972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935804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3BA4F-E18F-9247-A763-B6D479CB6882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116633"/>
            <a:ext cx="720079" cy="720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" descr="landscape-Colour-Pos.jpg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7898394" y="79468"/>
            <a:ext cx="1099517" cy="3972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521851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CBB5A-335A-6449-9DCE-360B5824055A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35115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2945D-2560-234E-BD9E-B635F4DBEB1F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51855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2EADD-F724-354E-ADE9-DEA39F9F5AAA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476448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C5D4A-4E07-2B44-9547-33945C7E2CAE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116633"/>
            <a:ext cx="612068" cy="612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7234872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3CDFD-E610-E745-B6C0-C54754F23F70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116633"/>
            <a:ext cx="792087" cy="79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9453364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70406-CA93-614E-9AC4-8FBBA385BF9D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357423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35652-ED37-9244-A039-CCEC0B0E8372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8951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F358B-C020-E949-9AE6-7097C7763E10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48219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45EA4-6960-5D4E-ABED-0AA3284B3E23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201160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verTx">
  <p:cSld name="Title and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6481" y="273629"/>
            <a:ext cx="8226720" cy="114348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6481" y="1604345"/>
            <a:ext cx="8226720" cy="219335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6481" y="3935934"/>
            <a:ext cx="8226720" cy="21933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xfrm>
            <a:off x="6556325" y="6247376"/>
            <a:ext cx="2128320" cy="47093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D165E9B0-7DA8-466E-963D-86F25D5E43BA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8087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262" tIns="45633" rIns="91262" bIns="45633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3"/>
            <a:ext cx="8229600" cy="4525963"/>
          </a:xfrm>
          <a:prstGeom prst="rect">
            <a:avLst/>
          </a:prstGeom>
        </p:spPr>
        <p:txBody>
          <a:bodyPr vert="horz" lIns="91262" tIns="45633" rIns="91262" bIns="45633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68"/>
            <a:ext cx="2133600" cy="365125"/>
          </a:xfrm>
          <a:prstGeom prst="rect">
            <a:avLst/>
          </a:prstGeom>
        </p:spPr>
        <p:txBody>
          <a:bodyPr vert="horz" lIns="91262" tIns="45633" rIns="91262" bIns="45633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2695"/>
            <a:fld id="{2ADB7173-DD01-4CCF-99E4-9B60B0A54BD9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912695"/>
              <a:t>14/07/2020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68"/>
            <a:ext cx="2895600" cy="365125"/>
          </a:xfrm>
          <a:prstGeom prst="rect">
            <a:avLst/>
          </a:prstGeom>
        </p:spPr>
        <p:txBody>
          <a:bodyPr vert="horz" lIns="91262" tIns="45633" rIns="91262" bIns="45633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2695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9664" y="6237312"/>
            <a:ext cx="558800" cy="469900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116633"/>
            <a:ext cx="504055" cy="504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" descr="landscape-Colour-Pos.jpg"/>
          <p:cNvPicPr>
            <a:picLocks noChangeAspect="1" noChangeArrowheads="1"/>
          </p:cNvPicPr>
          <p:nvPr userDrawn="1"/>
        </p:nvPicPr>
        <p:blipFill>
          <a:blip r:embed="rId16"/>
          <a:srcRect/>
          <a:stretch>
            <a:fillRect/>
          </a:stretch>
        </p:blipFill>
        <p:spPr bwMode="auto">
          <a:xfrm>
            <a:off x="8043663" y="12768"/>
            <a:ext cx="1099517" cy="3972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41798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  <p:sldLayoutId id="2147483716" r:id="rId12"/>
  </p:sldLayoutIdLst>
  <p:txStyles>
    <p:titleStyle>
      <a:lvl1pPr algn="ctr" defTabSz="912695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260" indent="-342260" algn="l" defTabSz="912695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565" indent="-285219" algn="l" defTabSz="912695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0871" indent="-228174" algn="l" defTabSz="91269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7214" indent="-228174" algn="l" defTabSz="912695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3565" indent="-228174" algn="l" defTabSz="912695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09912" indent="-228174" algn="l" defTabSz="91269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6261" indent="-228174" algn="l" defTabSz="91269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2608" indent="-228174" algn="l" defTabSz="91269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78955" indent="-228174" algn="l" defTabSz="91269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26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347" algn="l" defTabSz="9126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695" algn="l" defTabSz="9126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9044" algn="l" defTabSz="9126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5391" algn="l" defTabSz="9126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1739" algn="l" defTabSz="9126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8086" algn="l" defTabSz="9126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4426" algn="l" defTabSz="9126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0779" algn="l" defTabSz="9126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2695"/>
            <a:fld id="{2ADB7173-DD01-4CCF-99E4-9B60B0A54BD9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 defTabSz="912695"/>
              <a:t>14/07/2020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2695"/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75C4D6-B862-4103-9AE6-3108609628A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786191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6" r:id="rId1"/>
    <p:sldLayoutId id="2147483797" r:id="rId2"/>
    <p:sldLayoutId id="2147483798" r:id="rId3"/>
    <p:sldLayoutId id="2147483799" r:id="rId4"/>
    <p:sldLayoutId id="2147483800" r:id="rId5"/>
    <p:sldLayoutId id="2147483801" r:id="rId6"/>
    <p:sldLayoutId id="2147483802" r:id="rId7"/>
    <p:sldLayoutId id="2147483803" r:id="rId8"/>
    <p:sldLayoutId id="2147483804" r:id="rId9"/>
    <p:sldLayoutId id="2147483805" r:id="rId10"/>
    <p:sldLayoutId id="2147483806" r:id="rId11"/>
    <p:sldLayoutId id="2147483807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nzdata.org.au/" TargetMode="External"/><Relationship Id="rId2" Type="http://schemas.openxmlformats.org/officeDocument/2006/relationships/hyperlink" Target="http://www.cancer.org.au/" TargetMode="Externa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3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3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9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Relationship Id="rId6" Type="http://schemas.openxmlformats.org/officeDocument/2006/relationships/hyperlink" Target="http://onlinelibrary.wiley.com/doi/10.1111/nep.12202/full#nep12202-fig-0001" TargetMode="External"/><Relationship Id="rId5" Type="http://schemas.openxmlformats.org/officeDocument/2006/relationships/hyperlink" Target="http://onlinelibrary.wiley.com/doi/10.1111/nep.2014.19.issue-4/issuetoc" TargetMode="External"/><Relationship Id="rId4" Type="http://schemas.openxmlformats.org/officeDocument/2006/relationships/image" Target="../media/image26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9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3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3.jpeg"/><Relationship Id="rId4" Type="http://schemas.openxmlformats.org/officeDocument/2006/relationships/image" Target="../media/image32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9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3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9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9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43.pn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3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9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9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9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9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9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9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9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9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700808"/>
            <a:ext cx="7772400" cy="1470025"/>
          </a:xfrm>
        </p:spPr>
        <p:txBody>
          <a:bodyPr>
            <a:normAutofit/>
          </a:bodyPr>
          <a:lstStyle/>
          <a:p>
            <a:r>
              <a:rPr lang="en-AU" sz="4000" dirty="0" smtClean="0"/>
              <a:t>What’s new in Renal Supportive Care literature</a:t>
            </a:r>
            <a:endParaRPr lang="en-AU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AU" dirty="0" smtClean="0"/>
              <a:t>Survival</a:t>
            </a:r>
          </a:p>
          <a:p>
            <a:r>
              <a:rPr lang="en-AU" dirty="0" smtClean="0"/>
              <a:t>Frailty</a:t>
            </a:r>
          </a:p>
          <a:p>
            <a:r>
              <a:rPr lang="en-AU" dirty="0" smtClean="0"/>
              <a:t>Symptoms</a:t>
            </a:r>
          </a:p>
          <a:p>
            <a:r>
              <a:rPr lang="en-AU" dirty="0" smtClean="0"/>
              <a:t>ACP</a:t>
            </a:r>
          </a:p>
          <a:p>
            <a:r>
              <a:rPr lang="en-AU" dirty="0" smtClean="0"/>
              <a:t>Key publications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234499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AU" sz="2000" dirty="0" smtClean="0"/>
              <a:t>“Rates of hospitalization, ICU admissions, and other intensive treatments are higher for CKD patients in the last month of life compared with other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AU" sz="2000" dirty="0" smtClean="0"/>
              <a:t>severe chronic illnesses, including chronic obstructive lung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AU" sz="2000" dirty="0" smtClean="0"/>
              <a:t>disease, congestive heart failure, and advanced liver disease.”</a:t>
            </a:r>
          </a:p>
          <a:p>
            <a:pPr marL="0" indent="0">
              <a:lnSpc>
                <a:spcPct val="150000"/>
              </a:lnSpc>
              <a:buNone/>
            </a:pPr>
            <a:endParaRPr lang="en-AU" sz="2000" dirty="0"/>
          </a:p>
          <a:p>
            <a:pPr marL="0" indent="0">
              <a:lnSpc>
                <a:spcPct val="150000"/>
              </a:lnSpc>
              <a:buNone/>
            </a:pPr>
            <a:r>
              <a:rPr lang="en-AU" sz="2000" dirty="0" smtClean="0"/>
              <a:t>“Supportive </a:t>
            </a:r>
            <a:r>
              <a:rPr lang="en-AU" sz="2000" dirty="0"/>
              <a:t>care </a:t>
            </a:r>
            <a:r>
              <a:rPr lang="en-AU" sz="2000" dirty="0" smtClean="0"/>
              <a:t>helps patients </a:t>
            </a:r>
            <a:r>
              <a:rPr lang="en-AU" sz="2000" dirty="0"/>
              <a:t>cope with living, as well as dying, regardless of </a:t>
            </a:r>
            <a:r>
              <a:rPr lang="en-AU" sz="2000" dirty="0" smtClean="0"/>
              <a:t>life expectancy.”</a:t>
            </a:r>
            <a:endParaRPr lang="en-AU" sz="20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5589240"/>
            <a:ext cx="2203005" cy="936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6481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AU" dirty="0" smtClean="0"/>
              <a:t>Survival with and without dialysis</a:t>
            </a:r>
            <a:endParaRPr lang="en-AU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790431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AU" dirty="0" smtClean="0"/>
              <a:t>ANZDATA 2014 report</a:t>
            </a:r>
            <a:endParaRPr lang="en-AU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41274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623" y="1772816"/>
            <a:ext cx="8964488" cy="3562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732240" y="6093296"/>
            <a:ext cx="15767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dirty="0" smtClean="0"/>
              <a:t>ANZDATA 2014</a:t>
            </a:r>
            <a:endParaRPr lang="en-AU" dirty="0"/>
          </a:p>
        </p:txBody>
      </p:sp>
      <p:sp>
        <p:nvSpPr>
          <p:cNvPr id="3" name="Rounded Rectangle 2"/>
          <p:cNvSpPr/>
          <p:nvPr/>
        </p:nvSpPr>
        <p:spPr>
          <a:xfrm>
            <a:off x="2987824" y="2636912"/>
            <a:ext cx="1080120" cy="259228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4" name="Rounded Rectangle 3"/>
          <p:cNvSpPr/>
          <p:nvPr/>
        </p:nvSpPr>
        <p:spPr>
          <a:xfrm>
            <a:off x="7668344" y="2636912"/>
            <a:ext cx="720080" cy="259228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5" name="TextBox 4"/>
          <p:cNvSpPr txBox="1"/>
          <p:nvPr/>
        </p:nvSpPr>
        <p:spPr>
          <a:xfrm>
            <a:off x="1907704" y="5941050"/>
            <a:ext cx="37845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dirty="0" smtClean="0"/>
              <a:t>11,774 dialysis patients at end of 2013</a:t>
            </a:r>
            <a:endParaRPr lang="en-AU" dirty="0"/>
          </a:p>
        </p:txBody>
      </p:sp>
      <p:pic>
        <p:nvPicPr>
          <p:cNvPr id="7" name="Picture 1" descr="landscape-Colour-Po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4368" y="121320"/>
            <a:ext cx="1099517" cy="3972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72790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88" y="0"/>
            <a:ext cx="9039225" cy="6725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203514" y="6356014"/>
            <a:ext cx="15767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dirty="0" smtClean="0"/>
              <a:t>ANZDATA 2014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064111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969" y="1420853"/>
            <a:ext cx="6549157" cy="49050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119188" y="245251"/>
            <a:ext cx="71972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3200" dirty="0" smtClean="0"/>
              <a:t>Perhaps some reduction in very elderly patients choosing dialysis?</a:t>
            </a:r>
            <a:endParaRPr lang="en-A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7020272" y="6321357"/>
            <a:ext cx="15767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dirty="0" smtClean="0"/>
              <a:t>ANZDATA 2014</a:t>
            </a:r>
            <a:endParaRPr lang="en-AU" dirty="0"/>
          </a:p>
        </p:txBody>
      </p:sp>
      <p:cxnSp>
        <p:nvCxnSpPr>
          <p:cNvPr id="5" name="Straight Arrow Connector 4"/>
          <p:cNvCxnSpPr/>
          <p:nvPr/>
        </p:nvCxnSpPr>
        <p:spPr>
          <a:xfrm flipH="1">
            <a:off x="6084168" y="2132856"/>
            <a:ext cx="2016224" cy="2664296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1" descr="landscape-Colour-Po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4368" y="121320"/>
            <a:ext cx="1099517" cy="3972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50554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925" y="647700"/>
            <a:ext cx="7296150" cy="556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567540" y="188640"/>
            <a:ext cx="38110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dirty="0" smtClean="0"/>
              <a:t>75-84 yrs. – 81 &amp; 66% 1 &amp; 2 yr. survival</a:t>
            </a:r>
          </a:p>
          <a:p>
            <a:r>
              <a:rPr lang="en-AU" dirty="0" smtClean="0"/>
              <a:t>85+ yrs.     – 70 &amp; 52% 1 &amp; 2 yr. survival</a:t>
            </a:r>
            <a:endParaRPr lang="en-AU" dirty="0"/>
          </a:p>
        </p:txBody>
      </p:sp>
      <p:sp>
        <p:nvSpPr>
          <p:cNvPr id="7" name="Rounded Rectangle 6"/>
          <p:cNvSpPr/>
          <p:nvPr/>
        </p:nvSpPr>
        <p:spPr>
          <a:xfrm>
            <a:off x="4427984" y="188640"/>
            <a:ext cx="4032448" cy="646331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57912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8" y="1781175"/>
            <a:ext cx="8658225" cy="329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804248" y="6237312"/>
            <a:ext cx="15767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dirty="0" smtClean="0"/>
              <a:t>ANZDATA 2014</a:t>
            </a:r>
            <a:endParaRPr lang="en-AU" dirty="0"/>
          </a:p>
        </p:txBody>
      </p:sp>
      <p:sp>
        <p:nvSpPr>
          <p:cNvPr id="3" name="Rounded Rectangle 2"/>
          <p:cNvSpPr/>
          <p:nvPr/>
        </p:nvSpPr>
        <p:spPr>
          <a:xfrm>
            <a:off x="2699792" y="4365104"/>
            <a:ext cx="4892813" cy="711721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5" name="Picture 1" descr="landscape-Colour-Po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4368" y="121320"/>
            <a:ext cx="1099517" cy="3972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10937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3200" dirty="0" smtClean="0"/>
              <a:t>Survival perspective – Australian Data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31640" y="1124744"/>
            <a:ext cx="7498080" cy="4800600"/>
          </a:xfrm>
        </p:spPr>
        <p:txBody>
          <a:bodyPr>
            <a:normAutofit fontScale="77500" lnSpcReduction="20000"/>
          </a:bodyPr>
          <a:lstStyle/>
          <a:p>
            <a:endParaRPr lang="en-US" dirty="0" smtClean="0"/>
          </a:p>
          <a:p>
            <a:pPr>
              <a:buNone/>
            </a:pPr>
            <a:r>
              <a:rPr lang="en-US" sz="2600" b="1" dirty="0" smtClean="0"/>
              <a:t>overall 5 year survival rates</a:t>
            </a:r>
          </a:p>
          <a:p>
            <a:pPr lvl="1"/>
            <a:r>
              <a:rPr lang="en-US" dirty="0" smtClean="0"/>
              <a:t>prostate cancer  			92% </a:t>
            </a:r>
          </a:p>
          <a:p>
            <a:pPr lvl="1"/>
            <a:r>
              <a:rPr lang="en-US" dirty="0" smtClean="0"/>
              <a:t>breast cancer 			89%</a:t>
            </a:r>
          </a:p>
          <a:p>
            <a:pPr lvl="1"/>
            <a:r>
              <a:rPr lang="en-US" dirty="0" smtClean="0"/>
              <a:t>renal cancer 			72% </a:t>
            </a:r>
          </a:p>
          <a:p>
            <a:pPr lvl="1"/>
            <a:r>
              <a:rPr lang="en-US" dirty="0" smtClean="0"/>
              <a:t>bowel cancer 			66%</a:t>
            </a:r>
          </a:p>
          <a:p>
            <a:pPr lvl="1"/>
            <a:r>
              <a:rPr lang="en-US" b="1" dirty="0" smtClean="0"/>
              <a:t>dialysis in Australia</a:t>
            </a:r>
          </a:p>
          <a:p>
            <a:pPr lvl="2"/>
            <a:r>
              <a:rPr lang="en-US" b="1" dirty="0" smtClean="0"/>
              <a:t>aged 45-64 </a:t>
            </a:r>
            <a:r>
              <a:rPr lang="en-US" dirty="0" smtClean="0"/>
              <a:t>			60%</a:t>
            </a:r>
            <a:r>
              <a:rPr lang="en-US" sz="2900" dirty="0" smtClean="0"/>
              <a:t> </a:t>
            </a:r>
          </a:p>
          <a:p>
            <a:pPr lvl="1"/>
            <a:r>
              <a:rPr lang="en-US" dirty="0" smtClean="0"/>
              <a:t>Heart failure 			52%</a:t>
            </a:r>
            <a:endParaRPr lang="en-AU" dirty="0" smtClean="0"/>
          </a:p>
          <a:p>
            <a:pPr lvl="1"/>
            <a:r>
              <a:rPr lang="en-US" dirty="0" smtClean="0"/>
              <a:t>ovarian cancer 			43% </a:t>
            </a:r>
          </a:p>
          <a:p>
            <a:pPr lvl="1"/>
            <a:r>
              <a:rPr lang="en-US" b="1" dirty="0" smtClean="0"/>
              <a:t>dialysis in Australia</a:t>
            </a:r>
          </a:p>
          <a:p>
            <a:pPr lvl="2"/>
            <a:r>
              <a:rPr lang="en-US" b="1" dirty="0" smtClean="0"/>
              <a:t>aged 65-74 </a:t>
            </a:r>
            <a:r>
              <a:rPr lang="en-US" dirty="0" smtClean="0"/>
              <a:t>			43% </a:t>
            </a:r>
          </a:p>
          <a:p>
            <a:pPr lvl="2"/>
            <a:r>
              <a:rPr lang="en-US" b="1" dirty="0" smtClean="0"/>
              <a:t>aged 75-84</a:t>
            </a:r>
            <a:r>
              <a:rPr lang="en-US" dirty="0" smtClean="0"/>
              <a:t>			27%</a:t>
            </a:r>
          </a:p>
          <a:p>
            <a:pPr lvl="1"/>
            <a:r>
              <a:rPr lang="en-US" dirty="0" smtClean="0"/>
              <a:t>lung cancer 			&lt; 14% </a:t>
            </a:r>
          </a:p>
        </p:txBody>
      </p:sp>
      <p:sp>
        <p:nvSpPr>
          <p:cNvPr id="4" name="Rectangle 3"/>
          <p:cNvSpPr/>
          <p:nvPr/>
        </p:nvSpPr>
        <p:spPr>
          <a:xfrm>
            <a:off x="2000232" y="3429000"/>
            <a:ext cx="4733148" cy="3600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AU" kern="1200" dirty="0">
              <a:solidFill>
                <a:prstClr val="white"/>
              </a:solidFill>
              <a:latin typeface="Gill Sans MT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016628" y="4797152"/>
            <a:ext cx="4733148" cy="64294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AU" kern="1200" dirty="0">
              <a:solidFill>
                <a:prstClr val="white"/>
              </a:solidFill>
              <a:latin typeface="Gill Sans MT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14414" y="6000768"/>
            <a:ext cx="71438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l" rtl="0" fontAlgn="base">
              <a:spcBef>
                <a:spcPct val="0"/>
              </a:spcBef>
              <a:spcAft>
                <a:spcPct val="0"/>
              </a:spcAft>
            </a:pPr>
            <a:r>
              <a:rPr lang="en-US" sz="1600" kern="1200" dirty="0">
                <a:solidFill>
                  <a:prstClr val="black"/>
                </a:solidFill>
                <a:latin typeface="Arial" charset="0"/>
                <a:ea typeface="+mn-ea"/>
                <a:cs typeface="+mn-cs"/>
              </a:rPr>
              <a:t>Data from the Cancer Council of Australia (</a:t>
            </a:r>
            <a:r>
              <a:rPr lang="en-US" sz="1600" kern="1200" dirty="0">
                <a:solidFill>
                  <a:prstClr val="black"/>
                </a:solidFill>
                <a:latin typeface="Arial" charset="0"/>
                <a:ea typeface="+mn-ea"/>
                <a:cs typeface="+mn-cs"/>
                <a:hlinkClick r:id="rId2"/>
              </a:rPr>
              <a:t>www.cancer.org.au</a:t>
            </a:r>
            <a:r>
              <a:rPr lang="en-US" sz="1600" kern="1200" dirty="0">
                <a:solidFill>
                  <a:prstClr val="black"/>
                </a:solidFill>
                <a:latin typeface="Arial" charset="0"/>
                <a:ea typeface="+mn-ea"/>
                <a:cs typeface="+mn-cs"/>
              </a:rPr>
              <a:t>) and </a:t>
            </a:r>
            <a:r>
              <a:rPr lang="en-US" sz="1600" kern="1200" dirty="0" smtClean="0">
                <a:solidFill>
                  <a:prstClr val="black"/>
                </a:solidFill>
                <a:latin typeface="Arial" charset="0"/>
                <a:ea typeface="+mn-ea"/>
                <a:cs typeface="+mn-cs"/>
              </a:rPr>
              <a:t>ANZDATA 2012 </a:t>
            </a:r>
            <a:r>
              <a:rPr lang="en-US" sz="1600" kern="1200" dirty="0">
                <a:solidFill>
                  <a:prstClr val="black"/>
                </a:solidFill>
                <a:latin typeface="Arial" charset="0"/>
                <a:ea typeface="+mn-ea"/>
                <a:cs typeface="+mn-cs"/>
              </a:rPr>
              <a:t>(</a:t>
            </a:r>
            <a:r>
              <a:rPr lang="en-US" sz="1600" kern="1200" dirty="0">
                <a:solidFill>
                  <a:prstClr val="black"/>
                </a:solidFill>
                <a:latin typeface="Arial" charset="0"/>
                <a:ea typeface="+mn-ea"/>
                <a:cs typeface="+mn-cs"/>
                <a:hlinkClick r:id="rId3"/>
              </a:rPr>
              <a:t>www.anzdata.org.au</a:t>
            </a:r>
            <a:r>
              <a:rPr lang="en-US" sz="1600" kern="1200" dirty="0">
                <a:solidFill>
                  <a:prstClr val="black"/>
                </a:solidFill>
                <a:latin typeface="Arial" charset="0"/>
                <a:ea typeface="+mn-ea"/>
                <a:cs typeface="+mn-cs"/>
              </a:rPr>
              <a:t>); JAMA. 2004; 292(3):344</a:t>
            </a:r>
            <a:r>
              <a:rPr lang="en-US" kern="1200" dirty="0">
                <a:solidFill>
                  <a:prstClr val="black"/>
                </a:solidFill>
                <a:latin typeface="Arial" charset="0"/>
                <a:ea typeface="+mn-ea"/>
                <a:cs typeface="+mn-cs"/>
              </a:rPr>
              <a:t>.</a:t>
            </a:r>
            <a:endParaRPr lang="en-AU" kern="1200" dirty="0">
              <a:solidFill>
                <a:prstClr val="black"/>
              </a:solidFill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00849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92" t="12399"/>
          <a:stretch/>
        </p:blipFill>
        <p:spPr bwMode="auto">
          <a:xfrm>
            <a:off x="337482" y="1124744"/>
            <a:ext cx="8739826" cy="3672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876256" y="6021288"/>
            <a:ext cx="15767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dirty="0" smtClean="0"/>
              <a:t>ANZDATA 2014</a:t>
            </a:r>
            <a:endParaRPr lang="en-AU" dirty="0"/>
          </a:p>
        </p:txBody>
      </p:sp>
      <p:cxnSp>
        <p:nvCxnSpPr>
          <p:cNvPr id="4" name="Straight Arrow Connector 3"/>
          <p:cNvCxnSpPr/>
          <p:nvPr/>
        </p:nvCxnSpPr>
        <p:spPr>
          <a:xfrm flipH="1" flipV="1">
            <a:off x="2987824" y="3645024"/>
            <a:ext cx="792088" cy="208823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3491880" y="5733256"/>
            <a:ext cx="12337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dirty="0" smtClean="0"/>
              <a:t>withdrawal</a:t>
            </a:r>
            <a:endParaRPr lang="en-AU" dirty="0"/>
          </a:p>
        </p:txBody>
      </p:sp>
      <p:cxnSp>
        <p:nvCxnSpPr>
          <p:cNvPr id="7" name="Straight Arrow Connector 6"/>
          <p:cNvCxnSpPr/>
          <p:nvPr/>
        </p:nvCxnSpPr>
        <p:spPr>
          <a:xfrm flipV="1">
            <a:off x="251520" y="4149080"/>
            <a:ext cx="720080" cy="151216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07504" y="5679504"/>
            <a:ext cx="15281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dirty="0" smtClean="0"/>
              <a:t>cardiovascular</a:t>
            </a:r>
            <a:endParaRPr lang="en-AU" dirty="0"/>
          </a:p>
        </p:txBody>
      </p:sp>
      <p:pic>
        <p:nvPicPr>
          <p:cNvPr id="8" name="Picture 1" descr="landscape-Colour-Po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4368" y="121320"/>
            <a:ext cx="1099517" cy="3972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73028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" y="1266825"/>
            <a:ext cx="9048750" cy="432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926458" y="6263605"/>
            <a:ext cx="15767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dirty="0" smtClean="0"/>
              <a:t>ANZDATA 2014</a:t>
            </a:r>
            <a:endParaRPr lang="en-AU" dirty="0"/>
          </a:p>
        </p:txBody>
      </p:sp>
      <p:sp>
        <p:nvSpPr>
          <p:cNvPr id="3" name="TextBox 2"/>
          <p:cNvSpPr txBox="1"/>
          <p:nvPr/>
        </p:nvSpPr>
        <p:spPr>
          <a:xfrm>
            <a:off x="2051720" y="5764614"/>
            <a:ext cx="41171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dirty="0" smtClean="0"/>
              <a:t>Most withdrawal after 2 years on dialysis</a:t>
            </a:r>
            <a:endParaRPr lang="en-AU" dirty="0"/>
          </a:p>
        </p:txBody>
      </p:sp>
      <p:sp>
        <p:nvSpPr>
          <p:cNvPr id="4" name="Rectangle 3"/>
          <p:cNvSpPr/>
          <p:nvPr/>
        </p:nvSpPr>
        <p:spPr>
          <a:xfrm>
            <a:off x="1619672" y="2420888"/>
            <a:ext cx="6624736" cy="3600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5" name="Rectangle 4"/>
          <p:cNvSpPr/>
          <p:nvPr/>
        </p:nvSpPr>
        <p:spPr>
          <a:xfrm>
            <a:off x="1691680" y="3573016"/>
            <a:ext cx="6552728" cy="4320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7" name="Picture 1" descr="landscape-Colour-Po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4368" y="121320"/>
            <a:ext cx="1099517" cy="3972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06754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AU" dirty="0" smtClean="0"/>
              <a:t>Can we predict dialysis mortality?</a:t>
            </a:r>
            <a:endParaRPr lang="en-A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77313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7" name="Picture 5" descr="Shared Decision Making Toolkit-1.jp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539552" y="1484784"/>
            <a:ext cx="2946197" cy="4411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3635896" y="1836980"/>
            <a:ext cx="5365516" cy="41088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>
              <a:spcBef>
                <a:spcPts val="600"/>
              </a:spcBef>
              <a:spcAft>
                <a:spcPct val="0"/>
              </a:spcAft>
              <a:defRPr/>
            </a:pPr>
            <a:r>
              <a:rPr lang="en-US" sz="2200" dirty="0">
                <a:solidFill>
                  <a:prstClr val="black"/>
                </a:solidFill>
                <a:ea typeface="MS PGothic" pitchFamily="34" charset="-128"/>
              </a:rPr>
              <a:t>Renal Physicians Association, American Society of Nephrology Guidelines </a:t>
            </a:r>
            <a:r>
              <a:rPr lang="en-US" sz="2200" dirty="0" smtClean="0">
                <a:solidFill>
                  <a:prstClr val="black"/>
                </a:solidFill>
                <a:ea typeface="MS PGothic" pitchFamily="34" charset="-128"/>
              </a:rPr>
              <a:t>2010</a:t>
            </a:r>
          </a:p>
          <a:p>
            <a:pPr fontAlgn="base">
              <a:spcBef>
                <a:spcPts val="600"/>
              </a:spcBef>
              <a:spcAft>
                <a:spcPct val="0"/>
              </a:spcAft>
              <a:defRPr/>
            </a:pPr>
            <a:endParaRPr lang="en-US" sz="2200" dirty="0">
              <a:solidFill>
                <a:prstClr val="black"/>
              </a:solidFill>
              <a:ea typeface="MS PGothic" pitchFamily="34" charset="-128"/>
            </a:endParaRPr>
          </a:p>
          <a:p>
            <a:pPr marL="324000" indent="-324000" fontAlgn="base">
              <a:spcBef>
                <a:spcPts val="1200"/>
              </a:spcBef>
              <a:spcAft>
                <a:spcPct val="0"/>
              </a:spcAft>
              <a:buClr>
                <a:srgbClr val="FF0000"/>
              </a:buClr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prstClr val="black"/>
                </a:solidFill>
                <a:ea typeface="MS PGothic" pitchFamily="34" charset="-128"/>
              </a:rPr>
              <a:t>Importance of joint decision using a systematic approach to communicate about diagnosis, prognosis, treatment options, and goals or care for patients with </a:t>
            </a:r>
            <a:r>
              <a:rPr lang="en-US" sz="2000" dirty="0" smtClean="0">
                <a:solidFill>
                  <a:prstClr val="black"/>
                </a:solidFill>
                <a:ea typeface="MS PGothic" pitchFamily="34" charset="-128"/>
              </a:rPr>
              <a:t>ESKD</a:t>
            </a:r>
          </a:p>
          <a:p>
            <a:pPr marL="324000" indent="-324000" fontAlgn="base">
              <a:spcBef>
                <a:spcPts val="1200"/>
              </a:spcBef>
              <a:spcAft>
                <a:spcPct val="0"/>
              </a:spcAft>
              <a:buClr>
                <a:srgbClr val="FF0000"/>
              </a:buClr>
              <a:buFont typeface="Arial" pitchFamily="34" charset="0"/>
              <a:buChar char="•"/>
              <a:defRPr/>
            </a:pPr>
            <a:endParaRPr lang="en-US" sz="2000" dirty="0">
              <a:solidFill>
                <a:prstClr val="black"/>
              </a:solidFill>
              <a:ea typeface="MS PGothic" pitchFamily="34" charset="-128"/>
            </a:endParaRPr>
          </a:p>
          <a:p>
            <a:pPr marL="324000" indent="-324000" fontAlgn="base">
              <a:spcBef>
                <a:spcPts val="1200"/>
              </a:spcBef>
              <a:spcAft>
                <a:spcPct val="0"/>
              </a:spcAft>
              <a:buClr>
                <a:srgbClr val="FF0000"/>
              </a:buClr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prstClr val="black"/>
                </a:solidFill>
                <a:ea typeface="MS PGothic" pitchFamily="34" charset="-128"/>
              </a:rPr>
              <a:t>Includes tools to assess for depression, cognitive impairment, and decision-making capacity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439652" y="188640"/>
            <a:ext cx="583264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3400" b="1" dirty="0" smtClean="0">
                <a:solidFill>
                  <a:srgbClr val="FF0000"/>
                </a:solidFill>
                <a:cs typeface="Calibri" pitchFamily="34" charset="0"/>
              </a:rPr>
              <a:t>Clinical </a:t>
            </a:r>
            <a:r>
              <a:rPr lang="en-AU" sz="3400" b="1" dirty="0">
                <a:solidFill>
                  <a:srgbClr val="FF0000"/>
                </a:solidFill>
                <a:cs typeface="Calibri" pitchFamily="34" charset="0"/>
              </a:rPr>
              <a:t>Practice Guidelines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355976" y="6309320"/>
            <a:ext cx="43204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dirty="0">
                <a:solidFill>
                  <a:prstClr val="black"/>
                </a:solidFill>
                <a:ea typeface="MS PGothic" pitchFamily="34" charset="-128"/>
              </a:rPr>
              <a:t>www.renalmd.org/End-Stage-Renal-Disease</a:t>
            </a:r>
            <a:endParaRPr lang="en-AU" sz="1600" dirty="0" err="1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1491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85800"/>
            <a:ext cx="8229600" cy="5623560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AU" sz="2000" dirty="0" smtClean="0"/>
              <a:t>	Those aged &gt;75 with stage 5 CKD who meet 2 or more of the 	following statistically significant very poor prognosis criteria:</a:t>
            </a:r>
          </a:p>
          <a:p>
            <a:pPr>
              <a:lnSpc>
                <a:spcPct val="150000"/>
              </a:lnSpc>
            </a:pPr>
            <a:endParaRPr lang="en-AU" sz="2000" dirty="0" smtClean="0"/>
          </a:p>
          <a:p>
            <a:pPr marL="971550" lvl="1" indent="-514350">
              <a:lnSpc>
                <a:spcPct val="150000"/>
              </a:lnSpc>
              <a:buFont typeface="+mj-lt"/>
              <a:buAutoNum type="arabicPeriod"/>
            </a:pPr>
            <a:r>
              <a:rPr lang="en-AU" sz="2000" dirty="0" smtClean="0"/>
              <a:t>Clinician’s response of “no, I would not be surprised” to the surprise question (“would I be surprised if this patient died in the next year?)</a:t>
            </a:r>
            <a:endParaRPr lang="en-AU" sz="2000" dirty="0"/>
          </a:p>
          <a:p>
            <a:pPr marL="971550" lvl="1" indent="-514350">
              <a:lnSpc>
                <a:spcPct val="150000"/>
              </a:lnSpc>
              <a:buFont typeface="+mj-lt"/>
              <a:buAutoNum type="arabicPeriod"/>
            </a:pPr>
            <a:endParaRPr lang="en-AU" sz="2000" dirty="0" smtClean="0"/>
          </a:p>
          <a:p>
            <a:pPr marL="971550" lvl="1" indent="-514350">
              <a:lnSpc>
                <a:spcPct val="150000"/>
              </a:lnSpc>
              <a:buFont typeface="+mj-lt"/>
              <a:buAutoNum type="arabicPeriod"/>
            </a:pPr>
            <a:r>
              <a:rPr lang="en-AU" sz="2000" dirty="0" smtClean="0"/>
              <a:t>High co-morbidity score</a:t>
            </a:r>
          </a:p>
          <a:p>
            <a:pPr marL="971550" lvl="1" indent="-514350">
              <a:lnSpc>
                <a:spcPct val="150000"/>
              </a:lnSpc>
              <a:buFont typeface="+mj-lt"/>
              <a:buAutoNum type="arabicPeriod"/>
            </a:pPr>
            <a:endParaRPr lang="en-AU" sz="2000" dirty="0" smtClean="0"/>
          </a:p>
          <a:p>
            <a:pPr marL="971550" lvl="1" indent="-514350">
              <a:lnSpc>
                <a:spcPct val="150000"/>
              </a:lnSpc>
              <a:buFont typeface="+mj-lt"/>
              <a:buAutoNum type="arabicPeriod"/>
            </a:pPr>
            <a:r>
              <a:rPr lang="en-AU" sz="2000" dirty="0" smtClean="0"/>
              <a:t>Significantly impaired functional status</a:t>
            </a:r>
          </a:p>
          <a:p>
            <a:pPr marL="971550" lvl="1" indent="-514350">
              <a:lnSpc>
                <a:spcPct val="150000"/>
              </a:lnSpc>
              <a:buFont typeface="+mj-lt"/>
              <a:buAutoNum type="arabicPeriod"/>
            </a:pPr>
            <a:endParaRPr lang="en-AU" sz="2000" dirty="0" smtClean="0"/>
          </a:p>
          <a:p>
            <a:pPr marL="971550" lvl="1" indent="-514350">
              <a:lnSpc>
                <a:spcPct val="150000"/>
              </a:lnSpc>
              <a:buFont typeface="+mj-lt"/>
              <a:buAutoNum type="arabicPeriod"/>
            </a:pPr>
            <a:r>
              <a:rPr lang="en-AU" sz="2000" dirty="0" smtClean="0"/>
              <a:t>Severe malnutrition 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443889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810" name="Picture 2"/>
          <p:cNvPicPr>
            <a:picLocks noChangeAspect="1" noChangeArrowheads="1"/>
          </p:cNvPicPr>
          <p:nvPr/>
        </p:nvPicPr>
        <p:blipFill rotWithShape="1">
          <a:blip r:embed="rId2"/>
          <a:srcRect t="15883" r="58816" b="4475"/>
          <a:stretch/>
        </p:blipFill>
        <p:spPr bwMode="auto">
          <a:xfrm>
            <a:off x="2195736" y="392278"/>
            <a:ext cx="5112568" cy="6111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1" descr="landscape-Colour-Po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4368" y="121320"/>
            <a:ext cx="1099517" cy="3972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07724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556792"/>
            <a:ext cx="8496944" cy="2694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877272"/>
            <a:ext cx="5256584" cy="4771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716063" y="4619972"/>
            <a:ext cx="52607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dirty="0" smtClean="0"/>
              <a:t>11,500 European HD patients recruited 2007 – 2009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dirty="0" smtClean="0"/>
              <a:t>The equations validated in DOPPS population data</a:t>
            </a:r>
            <a:endParaRPr lang="en-AU" dirty="0"/>
          </a:p>
        </p:txBody>
      </p:sp>
      <p:pic>
        <p:nvPicPr>
          <p:cNvPr id="5" name="Picture 1" descr="landscape-Colour-Po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84368" y="121320"/>
            <a:ext cx="1099517" cy="3972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37569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3600" dirty="0" smtClean="0"/>
              <a:t>  Predictors of 1 &amp; 2 yrs. dialysis mortality</a:t>
            </a:r>
            <a:endParaRPr lang="en-AU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03648" y="1628800"/>
            <a:ext cx="6131024" cy="4525963"/>
          </a:xfrm>
        </p:spPr>
        <p:txBody>
          <a:bodyPr>
            <a:normAutofit/>
          </a:bodyPr>
          <a:lstStyle/>
          <a:p>
            <a:r>
              <a:rPr lang="en-AU" sz="2000" b="1" dirty="0" smtClean="0"/>
              <a:t>Clinical markers</a:t>
            </a:r>
          </a:p>
          <a:p>
            <a:pPr lvl="1"/>
            <a:r>
              <a:rPr lang="en-AU" sz="2000" dirty="0" smtClean="0"/>
              <a:t>Increasing age, low BMI, </a:t>
            </a:r>
          </a:p>
          <a:p>
            <a:pPr lvl="1"/>
            <a:r>
              <a:rPr lang="en-AU" sz="2000" dirty="0" smtClean="0"/>
              <a:t>history of cardiovascular disease or cancer,</a:t>
            </a:r>
          </a:p>
          <a:p>
            <a:pPr lvl="1"/>
            <a:r>
              <a:rPr lang="en-AU" sz="2000" dirty="0" smtClean="0"/>
              <a:t>use of a vascular access catheter during baseline</a:t>
            </a:r>
          </a:p>
          <a:p>
            <a:pPr marL="457200" lvl="1" indent="0">
              <a:buNone/>
            </a:pPr>
            <a:endParaRPr lang="en-AU" sz="2000" dirty="0" smtClean="0"/>
          </a:p>
          <a:p>
            <a:r>
              <a:rPr lang="en-AU" sz="2000" b="1" dirty="0" smtClean="0"/>
              <a:t>Laboratory markers</a:t>
            </a:r>
          </a:p>
          <a:p>
            <a:pPr lvl="1"/>
            <a:r>
              <a:rPr lang="en-AU" sz="2000" dirty="0" smtClean="0"/>
              <a:t>hemoglobin</a:t>
            </a:r>
            <a:r>
              <a:rPr lang="en-AU" sz="2000" dirty="0"/>
              <a:t>, ferritin, </a:t>
            </a:r>
            <a:endParaRPr lang="en-AU" sz="2000" dirty="0" smtClean="0"/>
          </a:p>
          <a:p>
            <a:pPr lvl="1"/>
            <a:r>
              <a:rPr lang="en-AU" sz="2000" dirty="0" smtClean="0"/>
              <a:t>C-reactive </a:t>
            </a:r>
            <a:r>
              <a:rPr lang="en-AU" sz="2000" dirty="0"/>
              <a:t>protein, </a:t>
            </a:r>
            <a:endParaRPr lang="en-AU" sz="2000" dirty="0" smtClean="0"/>
          </a:p>
          <a:p>
            <a:pPr lvl="1"/>
            <a:r>
              <a:rPr lang="en-AU" sz="2000" dirty="0" smtClean="0"/>
              <a:t>serum </a:t>
            </a:r>
            <a:r>
              <a:rPr lang="en-AU" sz="2000" dirty="0"/>
              <a:t>albumin, </a:t>
            </a:r>
            <a:r>
              <a:rPr lang="en-AU" sz="2000" dirty="0" smtClean="0"/>
              <a:t>and creatinine</a:t>
            </a:r>
            <a:endParaRPr lang="en-AU" sz="2000" dirty="0"/>
          </a:p>
        </p:txBody>
      </p:sp>
    </p:spTree>
    <p:extLst>
      <p:ext uri="{BB962C8B-B14F-4D97-AF65-F5344CB8AC3E}">
        <p14:creationId xmlns:p14="http://schemas.microsoft.com/office/powerpoint/2010/main" val="522477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146" y="404664"/>
            <a:ext cx="7927498" cy="5472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6165304"/>
            <a:ext cx="5256584" cy="4771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971600" y="1772816"/>
            <a:ext cx="3492388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3" name="Rectangle 2"/>
          <p:cNvSpPr/>
          <p:nvPr/>
        </p:nvSpPr>
        <p:spPr>
          <a:xfrm>
            <a:off x="1115616" y="2708920"/>
            <a:ext cx="2736304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5" name="Rectangle 4"/>
          <p:cNvSpPr/>
          <p:nvPr/>
        </p:nvSpPr>
        <p:spPr>
          <a:xfrm>
            <a:off x="1115616" y="3140968"/>
            <a:ext cx="3348372" cy="1440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6" name="Rectangle 5"/>
          <p:cNvSpPr/>
          <p:nvPr/>
        </p:nvSpPr>
        <p:spPr>
          <a:xfrm>
            <a:off x="1115616" y="4509120"/>
            <a:ext cx="3348372" cy="1440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7" name="Rectangle 6"/>
          <p:cNvSpPr/>
          <p:nvPr/>
        </p:nvSpPr>
        <p:spPr>
          <a:xfrm>
            <a:off x="1115616" y="5301208"/>
            <a:ext cx="3438279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8" name="Rectangle 7"/>
          <p:cNvSpPr/>
          <p:nvPr/>
        </p:nvSpPr>
        <p:spPr>
          <a:xfrm>
            <a:off x="4553895" y="3140968"/>
            <a:ext cx="3330473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 8"/>
          <p:cNvSpPr/>
          <p:nvPr/>
        </p:nvSpPr>
        <p:spPr>
          <a:xfrm>
            <a:off x="4463988" y="3501008"/>
            <a:ext cx="3420380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0" name="Rectangle 9"/>
          <p:cNvSpPr/>
          <p:nvPr/>
        </p:nvSpPr>
        <p:spPr>
          <a:xfrm>
            <a:off x="4463988" y="3933056"/>
            <a:ext cx="3420380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1" name="Rectangle 10"/>
          <p:cNvSpPr/>
          <p:nvPr/>
        </p:nvSpPr>
        <p:spPr>
          <a:xfrm>
            <a:off x="4463988" y="4941168"/>
            <a:ext cx="2772308" cy="1440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13" name="Picture 1" descr="landscape-Colour-Po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84368" y="121320"/>
            <a:ext cx="1099517" cy="3972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88595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57" y="1196752"/>
            <a:ext cx="9057889" cy="4464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187624" y="404664"/>
            <a:ext cx="68798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sz="2800" dirty="0" smtClean="0"/>
              <a:t>Use this to undertake Advance Care Planning?</a:t>
            </a:r>
            <a:endParaRPr lang="en-AU" sz="2800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3147" y="5949280"/>
            <a:ext cx="5256584" cy="4771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" descr="landscape-Colour-Po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84368" y="121320"/>
            <a:ext cx="1099517" cy="3972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27913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AU" dirty="0" smtClean="0"/>
              <a:t>Survival without dialysis?</a:t>
            </a:r>
            <a:endParaRPr lang="en-A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63075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51" y="2636912"/>
            <a:ext cx="9021806" cy="1576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979712" y="4443422"/>
            <a:ext cx="5121915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i="1" dirty="0"/>
              <a:t>CJASN February 06, 2015 vol. 10 no. 2 </a:t>
            </a:r>
            <a:r>
              <a:rPr lang="en-AU" i="1" dirty="0" smtClean="0"/>
              <a:t>260-268</a:t>
            </a:r>
          </a:p>
          <a:p>
            <a:endParaRPr lang="en-AU" sz="1200" i="1" dirty="0"/>
          </a:p>
        </p:txBody>
      </p:sp>
      <p:pic>
        <p:nvPicPr>
          <p:cNvPr id="4" name="Picture 1" descr="landscape-Colour-Po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4368" y="121320"/>
            <a:ext cx="1099517" cy="3972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76186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5616" y="260648"/>
            <a:ext cx="7498080" cy="850106"/>
          </a:xfrm>
        </p:spPr>
        <p:txBody>
          <a:bodyPr>
            <a:normAutofit/>
          </a:bodyPr>
          <a:lstStyle/>
          <a:p>
            <a:r>
              <a:rPr lang="en-AU" sz="3600" dirty="0" smtClean="0"/>
              <a:t>Risk of dying in non-dialysis RSC group</a:t>
            </a:r>
            <a:endParaRPr lang="en-AU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1600" y="1196752"/>
            <a:ext cx="7848872" cy="5256584"/>
          </a:xfrm>
        </p:spPr>
        <p:txBody>
          <a:bodyPr>
            <a:normAutofit/>
          </a:bodyPr>
          <a:lstStyle/>
          <a:p>
            <a:r>
              <a:rPr lang="en-AU" sz="2000" dirty="0" smtClean="0"/>
              <a:t>Mean survival (age 82) 20 months; median survival 16 months</a:t>
            </a:r>
          </a:p>
          <a:p>
            <a:endParaRPr lang="en-AU" sz="2000" dirty="0" smtClean="0"/>
          </a:p>
          <a:p>
            <a:r>
              <a:rPr lang="en-AU" sz="2000" dirty="0" smtClean="0"/>
              <a:t>4 fold risk death vs. Pre-dialysis group age &gt;75 and eGFR &lt;15</a:t>
            </a:r>
          </a:p>
          <a:p>
            <a:pPr lvl="1"/>
            <a:r>
              <a:rPr lang="en-AU" sz="2000" dirty="0" smtClean="0"/>
              <a:t>i.e. </a:t>
            </a:r>
            <a:r>
              <a:rPr lang="en-AU" sz="2000" b="1" i="1" dirty="0" smtClean="0"/>
              <a:t>age itself not a major factor in survival</a:t>
            </a:r>
          </a:p>
          <a:p>
            <a:endParaRPr lang="en-AU" sz="2000" b="1" dirty="0" smtClean="0">
              <a:solidFill>
                <a:srgbClr val="FF0000"/>
              </a:solidFill>
            </a:endParaRPr>
          </a:p>
          <a:p>
            <a:r>
              <a:rPr lang="en-AU" sz="2000" b="1" dirty="0" smtClean="0">
                <a:solidFill>
                  <a:srgbClr val="FF0000"/>
                </a:solidFill>
              </a:rPr>
              <a:t>Same risk of death as all dialysis patients if age &gt;75 and </a:t>
            </a:r>
          </a:p>
          <a:p>
            <a:pPr marL="82296" indent="0">
              <a:buNone/>
            </a:pPr>
            <a:r>
              <a:rPr lang="en-AU" sz="2000" b="1" dirty="0" smtClean="0">
                <a:solidFill>
                  <a:srgbClr val="FF0000"/>
                </a:solidFill>
              </a:rPr>
              <a:t>	</a:t>
            </a:r>
            <a:r>
              <a:rPr lang="en-AU" sz="2000" b="1" u="sng" dirty="0" smtClean="0">
                <a:solidFill>
                  <a:srgbClr val="FF0000"/>
                </a:solidFill>
              </a:rPr>
              <a:t>&gt;</a:t>
            </a:r>
            <a:r>
              <a:rPr lang="en-AU" sz="2000" b="1" dirty="0" smtClean="0">
                <a:solidFill>
                  <a:srgbClr val="FF0000"/>
                </a:solidFill>
              </a:rPr>
              <a:t>2 co-morbidities, one being IHD or CCF</a:t>
            </a:r>
          </a:p>
          <a:p>
            <a:pPr lvl="1"/>
            <a:endParaRPr lang="en-AU" sz="2000" dirty="0" smtClean="0"/>
          </a:p>
          <a:p>
            <a:pPr lvl="1"/>
            <a:r>
              <a:rPr lang="en-AU" sz="2000" dirty="0" smtClean="0"/>
              <a:t>N= 70; HR 2.1(0.92, 4.76); p=0.08</a:t>
            </a:r>
          </a:p>
          <a:p>
            <a:pPr marL="457200" lvl="1" indent="0">
              <a:buNone/>
            </a:pPr>
            <a:endParaRPr lang="en-AU" sz="2000" dirty="0" smtClean="0"/>
          </a:p>
          <a:p>
            <a:pPr lvl="1"/>
            <a:r>
              <a:rPr lang="en-AU" sz="2000" dirty="0" smtClean="0"/>
              <a:t>CCF affected survival only in non-dialysis patients</a:t>
            </a:r>
          </a:p>
          <a:p>
            <a:pPr lvl="1"/>
            <a:r>
              <a:rPr lang="en-AU" sz="2000" dirty="0" smtClean="0"/>
              <a:t>IHD affected survival only in dialysis patients</a:t>
            </a:r>
          </a:p>
          <a:p>
            <a:pPr lvl="1"/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05788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AU" dirty="0" smtClean="0"/>
              <a:t>Frailty</a:t>
            </a:r>
            <a:endParaRPr lang="en-AU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47650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8621" y="908720"/>
            <a:ext cx="8151440" cy="2054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0166" y="3071810"/>
            <a:ext cx="5848350" cy="219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1214414" y="5429264"/>
            <a:ext cx="74958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 rtl="0"/>
            <a:r>
              <a:rPr lang="en-AU" kern="120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Frailty in 15% of ESKD patients vs. 8% aged care clinic patients (USA)</a:t>
            </a:r>
          </a:p>
          <a:p>
            <a:pPr algn="l" rtl="0"/>
            <a:r>
              <a:rPr lang="en-AU" kern="120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Symptoms of frailty overlap with ESKD – dialysis started earlier in frail patients</a:t>
            </a:r>
          </a:p>
        </p:txBody>
      </p:sp>
    </p:spTree>
    <p:extLst>
      <p:ext uri="{BB962C8B-B14F-4D97-AF65-F5344CB8AC3E}">
        <p14:creationId xmlns:p14="http://schemas.microsoft.com/office/powerpoint/2010/main" val="3491443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029" y="642926"/>
            <a:ext cx="8229600" cy="1143000"/>
          </a:xfrm>
        </p:spPr>
        <p:txBody>
          <a:bodyPr>
            <a:normAutofit/>
          </a:bodyPr>
          <a:lstStyle/>
          <a:p>
            <a:r>
              <a:rPr lang="en-AU" dirty="0" smtClean="0"/>
              <a:t>The effects of frailty on survival</a:t>
            </a:r>
            <a:endParaRPr lang="en-A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785926"/>
            <a:ext cx="8593343" cy="1927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3786190"/>
            <a:ext cx="3438509" cy="205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4357686" y="3714752"/>
            <a:ext cx="87684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/>
            <a:r>
              <a:rPr lang="en-AU" sz="1600" kern="1200" dirty="0" err="1">
                <a:solidFill>
                  <a:prstClr val="black"/>
                </a:solidFill>
                <a:latin typeface="Calibri"/>
                <a:ea typeface="+mn-ea"/>
                <a:cs typeface="+mn-cs"/>
              </a:rPr>
              <a:t>Swidler</a:t>
            </a:r>
            <a:endParaRPr lang="en-AU" sz="1600" kern="1200" dirty="0">
              <a:solidFill>
                <a:prstClr val="black"/>
              </a:solidFill>
              <a:latin typeface="Calibri"/>
              <a:ea typeface="+mn-ea"/>
              <a:cs typeface="+mn-cs"/>
            </a:endParaRPr>
          </a:p>
        </p:txBody>
      </p:sp>
      <p:pic>
        <p:nvPicPr>
          <p:cNvPr id="6" name="Picture 1" descr="landscape-Colour-Po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84368" y="121320"/>
            <a:ext cx="1099517" cy="3972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06530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Frailty linked to mortality on HD</a:t>
            </a:r>
            <a:endParaRPr lang="en-A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4859" y="1714488"/>
            <a:ext cx="4189721" cy="3857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4714876" y="2071678"/>
            <a:ext cx="4157228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dirty="0" smtClean="0"/>
              <a:t>Frailty diagnosed by method of Fried et al:</a:t>
            </a:r>
          </a:p>
          <a:p>
            <a:endParaRPr lang="en-AU" dirty="0" smtClean="0"/>
          </a:p>
          <a:p>
            <a:pPr marL="342900" indent="-342900">
              <a:buFont typeface="+mj-lt"/>
              <a:buAutoNum type="arabicPeriod"/>
            </a:pPr>
            <a:r>
              <a:rPr lang="en-AU" dirty="0" smtClean="0"/>
              <a:t>Wt loss 5kg dry weight past 12 months</a:t>
            </a:r>
          </a:p>
          <a:p>
            <a:pPr marL="342900" indent="-342900">
              <a:buFont typeface="+mj-lt"/>
              <a:buAutoNum type="arabicPeriod"/>
            </a:pPr>
            <a:r>
              <a:rPr lang="en-AU" dirty="0" smtClean="0"/>
              <a:t>Poor grip strength</a:t>
            </a:r>
          </a:p>
          <a:p>
            <a:pPr marL="342900" indent="-342900">
              <a:buFont typeface="+mj-lt"/>
              <a:buAutoNum type="arabicPeriod"/>
            </a:pPr>
            <a:r>
              <a:rPr lang="en-AU" dirty="0" smtClean="0"/>
              <a:t>Exhaustion</a:t>
            </a:r>
          </a:p>
          <a:p>
            <a:pPr marL="342900" indent="-342900">
              <a:buFont typeface="+mj-lt"/>
              <a:buAutoNum type="arabicPeriod"/>
            </a:pPr>
            <a:r>
              <a:rPr lang="en-AU" dirty="0" smtClean="0"/>
              <a:t>Low activity</a:t>
            </a:r>
          </a:p>
          <a:p>
            <a:pPr marL="342900" indent="-342900">
              <a:buFont typeface="+mj-lt"/>
              <a:buAutoNum type="arabicPeriod"/>
            </a:pPr>
            <a:r>
              <a:rPr lang="en-AU" dirty="0" smtClean="0"/>
              <a:t>Slow walking speed</a:t>
            </a:r>
          </a:p>
          <a:p>
            <a:pPr marL="342900" indent="-342900">
              <a:buFont typeface="+mj-lt"/>
              <a:buAutoNum type="arabicPeriod"/>
            </a:pPr>
            <a:endParaRPr lang="en-AU" dirty="0" smtClean="0"/>
          </a:p>
          <a:p>
            <a:pPr marL="342900" indent="-342900"/>
            <a:r>
              <a:rPr lang="en-AU" dirty="0" smtClean="0"/>
              <a:t>Others include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AU" dirty="0" smtClean="0"/>
              <a:t>ability to conduct ADLs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AU" dirty="0" err="1" smtClean="0"/>
              <a:t>Karnofsky</a:t>
            </a:r>
            <a:r>
              <a:rPr lang="en-AU" dirty="0" smtClean="0"/>
              <a:t> performance score</a:t>
            </a:r>
            <a:endParaRPr lang="en-AU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1500174"/>
            <a:ext cx="3086100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2214546" y="5929330"/>
            <a:ext cx="49447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dirty="0" smtClean="0"/>
              <a:t>146 patients; Baltimore. USA. – High rates of frailty</a:t>
            </a:r>
            <a:endParaRPr lang="en-AU" dirty="0"/>
          </a:p>
        </p:txBody>
      </p:sp>
      <p:pic>
        <p:nvPicPr>
          <p:cNvPr id="8" name="Picture 1" descr="landscape-Colour-Po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84368" y="121320"/>
            <a:ext cx="1099517" cy="3972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4230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"/>
          <p:cNvSpPr>
            <a:spLocks noGrp="1" noChangeArrowheads="1"/>
          </p:cNvSpPr>
          <p:nvPr>
            <p:ph type="title"/>
          </p:nvPr>
        </p:nvSpPr>
        <p:spPr>
          <a:xfrm>
            <a:off x="424805" y="419084"/>
            <a:ext cx="8228160" cy="724396"/>
          </a:xfrm>
        </p:spPr>
        <p:txBody>
          <a:bodyPr tIns="12779">
            <a:normAutofit/>
          </a:bodyPr>
          <a:lstStyle/>
          <a:p>
            <a:pPr eaLnBrk="1">
              <a:tabLst>
                <a:tab pos="655494" algn="l"/>
                <a:tab pos="1310983" algn="l"/>
                <a:tab pos="1966479" algn="l"/>
                <a:tab pos="2621973" algn="l"/>
                <a:tab pos="3277464" algn="l"/>
                <a:tab pos="3932962" algn="l"/>
                <a:tab pos="4588455" algn="l"/>
                <a:tab pos="5243947" algn="l"/>
                <a:tab pos="5899439" algn="l"/>
                <a:tab pos="6554934" algn="l"/>
                <a:tab pos="7210428" algn="l"/>
                <a:tab pos="7865919" algn="l"/>
              </a:tabLst>
            </a:pPr>
            <a:r>
              <a:rPr lang="en-GB" sz="1500" b="1" dirty="0"/>
              <a:t>Decreased mobility after starting dialysis is an independent risk factor for short‐term mortality within 6 months after initiation of dialysis</a:t>
            </a: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4752" y="1732276"/>
            <a:ext cx="3886612" cy="427247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2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0" cy="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053" name="Text Box 4"/>
          <p:cNvSpPr txBox="1">
            <a:spLocks noChangeArrowheads="1"/>
          </p:cNvSpPr>
          <p:nvPr/>
        </p:nvSpPr>
        <p:spPr bwMode="auto">
          <a:xfrm>
            <a:off x="115200" y="6205614"/>
            <a:ext cx="6252480" cy="50549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81493" tIns="49534" rIns="81493" bIns="40747"/>
          <a:lstStyle/>
          <a:p>
            <a:pPr defTabSz="406807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tabLst>
                <a:tab pos="655494" algn="l"/>
                <a:tab pos="1310983" algn="l"/>
                <a:tab pos="1966479" algn="l"/>
                <a:tab pos="2621973" algn="l"/>
                <a:tab pos="3277464" algn="l"/>
                <a:tab pos="3932962" algn="l"/>
                <a:tab pos="4588455" algn="l"/>
                <a:tab pos="5243947" algn="l"/>
                <a:tab pos="5899439" algn="l"/>
              </a:tabLst>
            </a:pPr>
            <a:r>
              <a:rPr lang="en-GB" sz="1000" b="1" dirty="0">
                <a:solidFill>
                  <a:srgbClr val="000000"/>
                </a:solidFill>
              </a:rPr>
              <a:t>Nephrology</a:t>
            </a:r>
            <a:r>
              <a:rPr lang="en-GB" sz="1000" dirty="0">
                <a:solidFill>
                  <a:srgbClr val="000000"/>
                </a:solidFill>
              </a:rPr>
              <a:t/>
            </a:r>
            <a:br>
              <a:rPr lang="en-GB" sz="1000" dirty="0">
                <a:solidFill>
                  <a:srgbClr val="000000"/>
                </a:solidFill>
              </a:rPr>
            </a:br>
            <a:r>
              <a:rPr lang="en-GB" sz="1000" dirty="0">
                <a:solidFill>
                  <a:srgbClr val="000000"/>
                </a:solidFill>
                <a:hlinkClick r:id="rId5"/>
              </a:rPr>
              <a:t>Volume 19, Issue 4, </a:t>
            </a:r>
            <a:r>
              <a:rPr lang="en-GB" sz="1000" dirty="0">
                <a:solidFill>
                  <a:srgbClr val="000000"/>
                </a:solidFill>
              </a:rPr>
              <a:t>pages 227-233, 24 MAR 2014 DOI: 10.1111/nep.12202</a:t>
            </a:r>
            <a:br>
              <a:rPr lang="en-GB" sz="1000" dirty="0">
                <a:solidFill>
                  <a:srgbClr val="000000"/>
                </a:solidFill>
              </a:rPr>
            </a:br>
            <a:r>
              <a:rPr lang="en-GB" sz="1000" dirty="0">
                <a:solidFill>
                  <a:srgbClr val="000000"/>
                </a:solidFill>
                <a:hlinkClick r:id="rId6"/>
              </a:rPr>
              <a:t>http://onlinelibrary.wiley.com/doi/10.1111/nep.12202/full#nep12202-fig-0001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637320" y="1991864"/>
            <a:ext cx="4049685" cy="3175364"/>
          </a:xfrm>
          <a:prstGeom prst="rect">
            <a:avLst/>
          </a:prstGeom>
          <a:noFill/>
        </p:spPr>
        <p:txBody>
          <a:bodyPr wrap="square" lIns="82798" tIns="41399" rIns="82798" bIns="41399" rtlCol="0">
            <a:spAutoFit/>
          </a:bodyPr>
          <a:lstStyle/>
          <a:p>
            <a:pPr defTabSz="406807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en-AU" dirty="0">
                <a:solidFill>
                  <a:srgbClr val="000000"/>
                </a:solidFill>
              </a:rPr>
              <a:t>Causes of death classified based on mobility: independent mobility at onset of dialysis and preservation of mobility after starting dialysis (group 1, </a:t>
            </a:r>
            <a:r>
              <a:rPr lang="en-AU" i="1" dirty="0">
                <a:solidFill>
                  <a:srgbClr val="000000"/>
                </a:solidFill>
              </a:rPr>
              <a:t>n</a:t>
            </a:r>
            <a:r>
              <a:rPr lang="en-AU" dirty="0">
                <a:solidFill>
                  <a:srgbClr val="000000"/>
                </a:solidFill>
              </a:rPr>
              <a:t> = 104), independent mobility at the start of dialysis and decline in mobility after starting dialysis (group 2, </a:t>
            </a:r>
            <a:r>
              <a:rPr lang="en-AU" i="1" dirty="0">
                <a:solidFill>
                  <a:srgbClr val="000000"/>
                </a:solidFill>
              </a:rPr>
              <a:t>n</a:t>
            </a:r>
            <a:r>
              <a:rPr lang="en-AU" dirty="0">
                <a:solidFill>
                  <a:srgbClr val="000000"/>
                </a:solidFill>
              </a:rPr>
              <a:t> = 48) and impaired mobility at the start of dialysis (group 3, </a:t>
            </a:r>
            <a:r>
              <a:rPr lang="en-AU" i="1" dirty="0">
                <a:solidFill>
                  <a:srgbClr val="000000"/>
                </a:solidFill>
              </a:rPr>
              <a:t>n</a:t>
            </a:r>
            <a:r>
              <a:rPr lang="en-AU" dirty="0">
                <a:solidFill>
                  <a:srgbClr val="000000"/>
                </a:solidFill>
              </a:rPr>
              <a:t> = 50</a:t>
            </a:r>
            <a:r>
              <a:rPr lang="en-AU" dirty="0" smtClean="0">
                <a:solidFill>
                  <a:srgbClr val="000000"/>
                </a:solidFill>
              </a:rPr>
              <a:t>).</a:t>
            </a:r>
          </a:p>
          <a:p>
            <a:pPr defTabSz="406807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endParaRPr lang="en-AU" dirty="0">
              <a:solidFill>
                <a:srgbClr val="000000"/>
              </a:solidFill>
            </a:endParaRPr>
          </a:p>
          <a:p>
            <a:pPr defTabSz="406807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en-AU" dirty="0" smtClean="0">
                <a:solidFill>
                  <a:srgbClr val="000000"/>
                </a:solidFill>
              </a:rPr>
              <a:t> </a:t>
            </a:r>
            <a:r>
              <a:rPr lang="en-AU" dirty="0">
                <a:solidFill>
                  <a:srgbClr val="000000"/>
                </a:solidFill>
              </a:rPr>
              <a:t>□, other; , malignancy; , vascular events; ■, infection.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637334" y="5388730"/>
            <a:ext cx="4506683" cy="1114286"/>
          </a:xfrm>
          <a:prstGeom prst="rect">
            <a:avLst/>
          </a:prstGeom>
          <a:noFill/>
        </p:spPr>
        <p:txBody>
          <a:bodyPr wrap="square" lIns="82798" tIns="41399" rIns="82798" bIns="41399" rtlCol="0">
            <a:spAutoFit/>
          </a:bodyPr>
          <a:lstStyle/>
          <a:p>
            <a:pPr defTabSz="406807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en-AU" dirty="0">
                <a:solidFill>
                  <a:srgbClr val="000000"/>
                </a:solidFill>
              </a:rPr>
              <a:t>202 patients (age, &gt;75 years; mean, 80.4 ± 4.3) </a:t>
            </a:r>
            <a:endParaRPr lang="en-AU" dirty="0" smtClean="0">
              <a:solidFill>
                <a:srgbClr val="000000"/>
              </a:solidFill>
            </a:endParaRPr>
          </a:p>
          <a:p>
            <a:pPr defTabSz="406807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en-AU" b="1" dirty="0" smtClean="0">
                <a:solidFill>
                  <a:srgbClr val="000000"/>
                </a:solidFill>
              </a:rPr>
              <a:t>retrospective </a:t>
            </a:r>
            <a:r>
              <a:rPr lang="en-AU" b="1" dirty="0">
                <a:solidFill>
                  <a:srgbClr val="000000"/>
                </a:solidFill>
              </a:rPr>
              <a:t>cohort </a:t>
            </a:r>
            <a:r>
              <a:rPr lang="en-AU" b="1" dirty="0" smtClean="0">
                <a:solidFill>
                  <a:srgbClr val="000000"/>
                </a:solidFill>
              </a:rPr>
              <a:t>study</a:t>
            </a:r>
            <a:r>
              <a:rPr lang="en-AU" dirty="0" smtClean="0">
                <a:solidFill>
                  <a:srgbClr val="000000"/>
                </a:solidFill>
              </a:rPr>
              <a:t>, Yokosuka</a:t>
            </a:r>
            <a:r>
              <a:rPr lang="en-AU" dirty="0">
                <a:solidFill>
                  <a:srgbClr val="000000"/>
                </a:solidFill>
              </a:rPr>
              <a:t>, Japan</a:t>
            </a:r>
          </a:p>
        </p:txBody>
      </p:sp>
      <p:pic>
        <p:nvPicPr>
          <p:cNvPr id="8" name="Picture 1" descr="landscape-Colour-Pos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884367" y="98342"/>
            <a:ext cx="1099517" cy="3972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0667560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AU" dirty="0" smtClean="0"/>
              <a:t>Symptoms</a:t>
            </a:r>
            <a:endParaRPr lang="en-A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38771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44824"/>
            <a:ext cx="7731892" cy="366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1" descr="landscape-Colour-Po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4368" y="121320"/>
            <a:ext cx="1099517" cy="3972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39375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04664"/>
            <a:ext cx="7300342" cy="30272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409" y="4077072"/>
            <a:ext cx="8038306" cy="7811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1" descr="landscape-Colour-Po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84368" y="121320"/>
            <a:ext cx="1099517" cy="3972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23262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5301208"/>
            <a:ext cx="3195886" cy="1325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88639"/>
            <a:ext cx="5184576" cy="4048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509120"/>
            <a:ext cx="3976291" cy="22194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652120" y="4828510"/>
            <a:ext cx="27021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dirty="0" smtClean="0"/>
              <a:t>17% discontinued the drug</a:t>
            </a:r>
            <a:endParaRPr lang="en-AU" dirty="0"/>
          </a:p>
        </p:txBody>
      </p:sp>
      <p:pic>
        <p:nvPicPr>
          <p:cNvPr id="6" name="Picture 1" descr="landscape-Colour-Pos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84368" y="121320"/>
            <a:ext cx="1099517" cy="3972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36028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sz="1800" dirty="0" smtClean="0"/>
              <a:t>Symptom burden – St George patients (unpublished)</a:t>
            </a:r>
            <a:br>
              <a:rPr lang="en-AU" sz="1800" dirty="0" smtClean="0"/>
            </a:br>
            <a:r>
              <a:rPr lang="en-AU" sz="1800" b="1" dirty="0"/>
              <a:t>% of patients </a:t>
            </a:r>
            <a:r>
              <a:rPr lang="en-AU" sz="1800" b="1" dirty="0" smtClean="0"/>
              <a:t>responded </a:t>
            </a:r>
            <a:r>
              <a:rPr lang="en-AU" sz="1800" b="1" dirty="0"/>
              <a:t>Severe/ overwhelming to each symptom, Apr and Nov 14</a:t>
            </a:r>
            <a:r>
              <a:rPr lang="en-AU" sz="1800" dirty="0"/>
              <a:t/>
            </a:r>
            <a:br>
              <a:rPr lang="en-AU" sz="1800" dirty="0"/>
            </a:br>
            <a:endParaRPr lang="en-AU" sz="1800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9089855"/>
              </p:ext>
            </p:extLst>
          </p:nvPr>
        </p:nvGraphicFramePr>
        <p:xfrm>
          <a:off x="395536" y="1196752"/>
          <a:ext cx="7848873" cy="475251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28729"/>
                <a:gridCol w="844936"/>
                <a:gridCol w="817680"/>
                <a:gridCol w="752095"/>
                <a:gridCol w="817680"/>
                <a:gridCol w="751243"/>
                <a:gridCol w="845787"/>
                <a:gridCol w="844936"/>
                <a:gridCol w="845787"/>
              </a:tblGrid>
              <a:tr h="230146">
                <a:tc>
                  <a:txBody>
                    <a:bodyPr/>
                    <a:lstStyle/>
                    <a:p>
                      <a:endParaRPr lang="en-AU" sz="10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Hosp HD %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 dirty="0">
                          <a:effectLst/>
                        </a:rPr>
                        <a:t>Home HD %</a:t>
                      </a:r>
                      <a:endParaRPr lang="en-A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PD %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Transplant %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</a:tr>
              <a:tr h="471800">
                <a:tc>
                  <a:txBody>
                    <a:bodyPr/>
                    <a:lstStyle/>
                    <a:p>
                      <a:endParaRPr lang="en-AU" sz="10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 Apr-14 (n=90)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 Nov-14 (n=133)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 Apr-14 (n=49)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 Nov-14 (n=44)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 Apr-14 (n=24)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Nov-14 (n=19)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 Apr-14 (n=74)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 Nov-14 (n=99)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3014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Pain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 dirty="0">
                          <a:effectLst/>
                        </a:rPr>
                        <a:t>9</a:t>
                      </a:r>
                      <a:endParaRPr lang="en-A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 dirty="0">
                          <a:effectLst/>
                        </a:rPr>
                        <a:t>11</a:t>
                      </a:r>
                      <a:endParaRPr lang="en-A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 dirty="0">
                          <a:effectLst/>
                        </a:rPr>
                        <a:t>8</a:t>
                      </a:r>
                      <a:endParaRPr lang="en-A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 dirty="0">
                          <a:effectLst/>
                        </a:rPr>
                        <a:t>11</a:t>
                      </a:r>
                      <a:endParaRPr lang="en-A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4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5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8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4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3014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Shortness of Breath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4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9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4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0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8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5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5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3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6823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Weakness or lack of energy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 dirty="0">
                          <a:effectLst/>
                        </a:rPr>
                        <a:t>14</a:t>
                      </a:r>
                      <a:endParaRPr lang="en-A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 dirty="0">
                          <a:effectLst/>
                        </a:rPr>
                        <a:t>11</a:t>
                      </a:r>
                      <a:endParaRPr lang="en-A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 dirty="0">
                          <a:effectLst/>
                        </a:rPr>
                        <a:t>17</a:t>
                      </a:r>
                      <a:endParaRPr lang="en-A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 dirty="0">
                          <a:effectLst/>
                        </a:rPr>
                        <a:t>11</a:t>
                      </a:r>
                      <a:endParaRPr lang="en-A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 dirty="0">
                          <a:effectLst/>
                        </a:rPr>
                        <a:t>14</a:t>
                      </a:r>
                      <a:endParaRPr lang="en-A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 dirty="0">
                          <a:effectLst/>
                        </a:rPr>
                        <a:t>16</a:t>
                      </a:r>
                      <a:endParaRPr lang="en-A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 dirty="0">
                          <a:effectLst/>
                        </a:rPr>
                        <a:t>12</a:t>
                      </a:r>
                      <a:endParaRPr lang="en-A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 dirty="0">
                          <a:effectLst/>
                        </a:rPr>
                        <a:t>9</a:t>
                      </a:r>
                      <a:endParaRPr lang="en-A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</a:tr>
              <a:tr h="23014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Nausea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1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3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0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0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2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0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4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2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3014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Vomiting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0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0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0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0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2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0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1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0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3014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Poor Appetite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4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3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0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0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4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7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1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1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3014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Constipation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9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8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8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5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6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7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3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2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3014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Mouth Problems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4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2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4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5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8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2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4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0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3014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Drowsiness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11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8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4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0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14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2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5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5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3014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Poor Mobility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 dirty="0">
                          <a:effectLst/>
                        </a:rPr>
                        <a:t>18</a:t>
                      </a:r>
                      <a:endParaRPr lang="en-A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 dirty="0">
                          <a:effectLst/>
                        </a:rPr>
                        <a:t>13</a:t>
                      </a:r>
                      <a:endParaRPr lang="en-A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 dirty="0">
                          <a:effectLst/>
                        </a:rPr>
                        <a:t>8</a:t>
                      </a:r>
                      <a:endParaRPr lang="en-A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 dirty="0">
                          <a:effectLst/>
                        </a:rPr>
                        <a:t>5</a:t>
                      </a:r>
                      <a:endParaRPr lang="en-A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 dirty="0">
                          <a:effectLst/>
                        </a:rPr>
                        <a:t>10</a:t>
                      </a:r>
                      <a:endParaRPr lang="en-A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 dirty="0">
                          <a:effectLst/>
                        </a:rPr>
                        <a:t>11</a:t>
                      </a:r>
                      <a:endParaRPr lang="en-A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5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5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3014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Itching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8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5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4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5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10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5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1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0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3014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Difficulty Sleeping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 dirty="0">
                          <a:effectLst/>
                        </a:rPr>
                        <a:t>17</a:t>
                      </a:r>
                      <a:endParaRPr lang="en-A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 dirty="0">
                          <a:effectLst/>
                        </a:rPr>
                        <a:t>12</a:t>
                      </a:r>
                      <a:endParaRPr lang="en-A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 dirty="0">
                          <a:effectLst/>
                        </a:rPr>
                        <a:t>13</a:t>
                      </a:r>
                      <a:endParaRPr lang="en-A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 dirty="0">
                          <a:effectLst/>
                        </a:rPr>
                        <a:t>16</a:t>
                      </a:r>
                      <a:endParaRPr lang="en-A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 dirty="0">
                          <a:effectLst/>
                        </a:rPr>
                        <a:t>6</a:t>
                      </a:r>
                      <a:endParaRPr lang="en-A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 dirty="0">
                          <a:effectLst/>
                        </a:rPr>
                        <a:t>16</a:t>
                      </a:r>
                      <a:endParaRPr lang="en-A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 dirty="0">
                          <a:effectLst/>
                        </a:rPr>
                        <a:t>14</a:t>
                      </a:r>
                      <a:endParaRPr lang="en-A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 dirty="0">
                          <a:effectLst/>
                        </a:rPr>
                        <a:t>10</a:t>
                      </a:r>
                      <a:endParaRPr lang="en-A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</a:tr>
              <a:tr h="23014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Restless Legs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9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5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 dirty="0">
                          <a:effectLst/>
                        </a:rPr>
                        <a:t>8</a:t>
                      </a:r>
                      <a:endParaRPr lang="en-A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 dirty="0">
                          <a:effectLst/>
                        </a:rPr>
                        <a:t>16</a:t>
                      </a:r>
                      <a:endParaRPr lang="en-A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4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7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4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3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3014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Feeling anxious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4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5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 dirty="0">
                          <a:effectLst/>
                        </a:rPr>
                        <a:t>13</a:t>
                      </a:r>
                      <a:endParaRPr lang="en-A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 dirty="0">
                          <a:effectLst/>
                        </a:rPr>
                        <a:t>5</a:t>
                      </a:r>
                      <a:endParaRPr lang="en-A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2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5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5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2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3014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Feeling depressed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6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5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8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5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2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2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7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5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3014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Changes in Skin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6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7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0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5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4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5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7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6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3014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Diarrhoea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0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2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0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0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0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2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>
                          <a:effectLst/>
                        </a:rPr>
                        <a:t>5</a:t>
                      </a:r>
                      <a:endParaRPr lang="en-A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AU" sz="1000" dirty="0">
                          <a:effectLst/>
                        </a:rPr>
                        <a:t>1</a:t>
                      </a:r>
                      <a:endParaRPr lang="en-A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835696" y="6093296"/>
            <a:ext cx="56677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dirty="0" smtClean="0"/>
              <a:t>No association between symptom scores and mode of RRT</a:t>
            </a:r>
            <a:endParaRPr lang="en-AU" dirty="0"/>
          </a:p>
        </p:txBody>
      </p:sp>
      <p:pic>
        <p:nvPicPr>
          <p:cNvPr id="7" name="Picture 1" descr="landscape-Colour-P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84368" y="121320"/>
            <a:ext cx="1099517" cy="3972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64353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AU" dirty="0" smtClean="0"/>
              <a:t>Advance Care Planning</a:t>
            </a:r>
            <a:endParaRPr lang="en-A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52748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83525"/>
            <a:ext cx="8288548" cy="3960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1" descr="landscape-Colour-Po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4368" y="121320"/>
            <a:ext cx="1099517" cy="3972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48869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8336285" cy="21936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40" y="2564904"/>
            <a:ext cx="8496944" cy="684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356992"/>
            <a:ext cx="5760640" cy="33651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653340" y="116632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dirty="0" smtClean="0"/>
              <a:t>2014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242467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68761"/>
            <a:ext cx="8826435" cy="3960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957" y="5589240"/>
            <a:ext cx="8521528" cy="60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27365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60648"/>
            <a:ext cx="4267293" cy="58752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0812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0"/>
            <a:ext cx="5847783" cy="659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020272" y="1628800"/>
            <a:ext cx="20162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dirty="0" smtClean="0"/>
              <a:t>Themes and understanding emerging from the study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968991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377" y="2780928"/>
            <a:ext cx="7058025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404664"/>
            <a:ext cx="4361939" cy="1957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627" y="4653136"/>
            <a:ext cx="6962775" cy="138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80908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AU" dirty="0" smtClean="0"/>
              <a:t>Decision making</a:t>
            </a:r>
            <a:endParaRPr lang="en-A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85920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98342"/>
            <a:ext cx="5364596" cy="1291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537914"/>
            <a:ext cx="6984776" cy="52669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1" descr="landscape-Colour-Po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84368" y="121320"/>
            <a:ext cx="1099517" cy="397204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3491880" y="582382"/>
            <a:ext cx="9024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sz="1400" dirty="0" smtClean="0"/>
              <a:t>NDT 2014</a:t>
            </a:r>
            <a:endParaRPr lang="en-AU" sz="1400" dirty="0"/>
          </a:p>
        </p:txBody>
      </p:sp>
    </p:spTree>
    <p:extLst>
      <p:ext uri="{BB962C8B-B14F-4D97-AF65-F5344CB8AC3E}">
        <p14:creationId xmlns:p14="http://schemas.microsoft.com/office/powerpoint/2010/main" val="3989568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02"/>
          <a:stretch/>
        </p:blipFill>
        <p:spPr bwMode="auto">
          <a:xfrm>
            <a:off x="187590" y="2629950"/>
            <a:ext cx="8681839" cy="348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86795"/>
            <a:ext cx="7860956" cy="25090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208574" y="302852"/>
            <a:ext cx="12386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dirty="0" smtClean="0"/>
              <a:t>JAMA 2013</a:t>
            </a:r>
            <a:endParaRPr lang="en-AU" dirty="0"/>
          </a:p>
        </p:txBody>
      </p:sp>
      <p:sp>
        <p:nvSpPr>
          <p:cNvPr id="3" name="Oval 2"/>
          <p:cNvSpPr/>
          <p:nvPr/>
        </p:nvSpPr>
        <p:spPr>
          <a:xfrm>
            <a:off x="4528510" y="3789040"/>
            <a:ext cx="678034" cy="43204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6" name="Oval 5"/>
          <p:cNvSpPr/>
          <p:nvPr/>
        </p:nvSpPr>
        <p:spPr>
          <a:xfrm>
            <a:off x="5530540" y="4941168"/>
            <a:ext cx="678034" cy="57606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68706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AU" dirty="0" smtClean="0"/>
              <a:t>2 key publications</a:t>
            </a:r>
            <a:endParaRPr lang="en-A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35820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32656"/>
            <a:ext cx="6430782" cy="6349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31477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err="1" smtClean="0"/>
              <a:t>Murtagh</a:t>
            </a:r>
            <a:r>
              <a:rPr lang="en-AU" dirty="0" smtClean="0"/>
              <a:t> 2015 – key points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sz="2000" b="1" dirty="0" smtClean="0"/>
              <a:t>Survival without dialysis</a:t>
            </a:r>
          </a:p>
          <a:p>
            <a:pPr lvl="1"/>
            <a:r>
              <a:rPr lang="en-AU" sz="2000" dirty="0" smtClean="0"/>
              <a:t>A prospective RCT vs. dialysis is unlikely</a:t>
            </a:r>
          </a:p>
          <a:p>
            <a:pPr lvl="1"/>
            <a:r>
              <a:rPr lang="en-AU" sz="2000" dirty="0" err="1" smtClean="0"/>
              <a:t>Murtagh</a:t>
            </a:r>
            <a:r>
              <a:rPr lang="en-AU" sz="2000" dirty="0" smtClean="0"/>
              <a:t> – 68 and 47% 1 and 2 yr. survival without dialysis</a:t>
            </a:r>
          </a:p>
          <a:p>
            <a:pPr lvl="1"/>
            <a:r>
              <a:rPr lang="en-AU" sz="2000" dirty="0" smtClean="0"/>
              <a:t>Survival advantage of dialysis lost with high co-morbidity</a:t>
            </a:r>
          </a:p>
          <a:p>
            <a:pPr lvl="1"/>
            <a:r>
              <a:rPr lang="en-AU" sz="2000" dirty="0" smtClean="0"/>
              <a:t>Survival after dialysis withdrawal 8-10 days if no RRF</a:t>
            </a:r>
          </a:p>
          <a:p>
            <a:pPr lvl="1"/>
            <a:endParaRPr lang="en-AU" sz="2000" dirty="0"/>
          </a:p>
          <a:p>
            <a:r>
              <a:rPr lang="en-AU" sz="2000" b="1" dirty="0" smtClean="0"/>
              <a:t>Symptoms ( roughly equal in elderly dialysis &amp; conservative managed)</a:t>
            </a:r>
          </a:p>
          <a:p>
            <a:pPr lvl="1"/>
            <a:r>
              <a:rPr lang="en-AU" sz="2000" dirty="0" smtClean="0"/>
              <a:t>Burden similar to advanced cancer patients but different pattern</a:t>
            </a:r>
          </a:p>
          <a:p>
            <a:pPr lvl="1"/>
            <a:r>
              <a:rPr lang="en-AU" sz="2000" dirty="0" smtClean="0"/>
              <a:t>Anxiety &amp; depression about 50%</a:t>
            </a:r>
          </a:p>
          <a:p>
            <a:pPr lvl="1"/>
            <a:r>
              <a:rPr lang="en-AU" sz="2000" dirty="0" smtClean="0"/>
              <a:t>Pain 50%</a:t>
            </a:r>
          </a:p>
          <a:p>
            <a:pPr lvl="1"/>
            <a:r>
              <a:rPr lang="en-AU" sz="2000" dirty="0" smtClean="0"/>
              <a:t>Pruritus, RLS, difficulty sleeping all common</a:t>
            </a:r>
            <a:endParaRPr lang="en-AU" sz="2000" dirty="0"/>
          </a:p>
        </p:txBody>
      </p:sp>
    </p:spTree>
    <p:extLst>
      <p:ext uri="{BB962C8B-B14F-4D97-AF65-F5344CB8AC3E}">
        <p14:creationId xmlns:p14="http://schemas.microsoft.com/office/powerpoint/2010/main" val="3004128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err="1"/>
              <a:t>Murtagh</a:t>
            </a:r>
            <a:r>
              <a:rPr lang="en-AU" dirty="0"/>
              <a:t> 2015 – key points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AU" b="1" dirty="0" smtClean="0"/>
              <a:t>Pain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 smtClean="0"/>
              <a:t>Avoid codeine; limit tramadol to 50mg bd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 smtClean="0"/>
              <a:t>Fentanyl preferred opioid - &lt;10% renally excreted but monitor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 smtClean="0"/>
              <a:t>Hydromorphone : awaiting more data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 smtClean="0"/>
              <a:t>Buprenorphine – mostly liver metabolism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 smtClean="0"/>
              <a:t>Methadone : dose reduction 50% &amp; watch individual variable response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 smtClean="0"/>
              <a:t>Oxycodone : concerns over accumulation; halve dose</a:t>
            </a:r>
          </a:p>
          <a:p>
            <a:pPr lvl="1"/>
            <a:endParaRPr lang="en-AU" dirty="0"/>
          </a:p>
          <a:p>
            <a:r>
              <a:rPr lang="en-AU" b="1" dirty="0" smtClean="0"/>
              <a:t>Fatigue</a:t>
            </a:r>
          </a:p>
          <a:p>
            <a:pPr lvl="1"/>
            <a:r>
              <a:rPr lang="en-AU" dirty="0" smtClean="0"/>
              <a:t>Consider renal failure per se; dialysis per se; co-morbid conditions</a:t>
            </a:r>
          </a:p>
          <a:p>
            <a:r>
              <a:rPr lang="en-AU" b="1" dirty="0" smtClean="0"/>
              <a:t>Nausea</a:t>
            </a:r>
          </a:p>
          <a:p>
            <a:pPr lvl="1"/>
            <a:r>
              <a:rPr lang="en-AU" dirty="0" smtClean="0"/>
              <a:t>Metoclopramide; haloperidol; </a:t>
            </a:r>
            <a:r>
              <a:rPr lang="en-AU" dirty="0" err="1" smtClean="0"/>
              <a:t>ondansetron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594581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err="1"/>
              <a:t>Murtagh</a:t>
            </a:r>
            <a:r>
              <a:rPr lang="en-AU" dirty="0"/>
              <a:t> 2015 – key points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sz="2000" b="1" dirty="0" smtClean="0"/>
              <a:t>Pruritus</a:t>
            </a:r>
          </a:p>
          <a:p>
            <a:pPr lvl="1"/>
            <a:r>
              <a:rPr lang="en-AU" sz="2000" dirty="0" smtClean="0"/>
              <a:t>Skin (C-fibres) then afferent pathway via contralateral </a:t>
            </a:r>
            <a:r>
              <a:rPr lang="en-AU" sz="2000" dirty="0" err="1" smtClean="0"/>
              <a:t>STh</a:t>
            </a:r>
            <a:r>
              <a:rPr lang="en-AU" sz="2000" dirty="0" smtClean="0"/>
              <a:t> tract</a:t>
            </a:r>
          </a:p>
          <a:p>
            <a:pPr lvl="1"/>
            <a:r>
              <a:rPr lang="en-AU" sz="2000" dirty="0" smtClean="0"/>
              <a:t>From hypothalamus &amp; thalamus to distinct cortical areas</a:t>
            </a:r>
          </a:p>
          <a:p>
            <a:pPr lvl="1"/>
            <a:r>
              <a:rPr lang="en-AU" sz="2000" dirty="0" smtClean="0"/>
              <a:t>Mediate desire to scratch from motor cortex</a:t>
            </a:r>
          </a:p>
          <a:p>
            <a:pPr lvl="2"/>
            <a:r>
              <a:rPr lang="en-AU" sz="2000" dirty="0" smtClean="0"/>
              <a:t>Treatment therefore depends on which component most dominant</a:t>
            </a:r>
          </a:p>
          <a:p>
            <a:pPr lvl="3"/>
            <a:r>
              <a:rPr lang="en-AU" dirty="0" smtClean="0"/>
              <a:t>Manage phosphate, PTH, dry skin</a:t>
            </a:r>
          </a:p>
          <a:p>
            <a:pPr lvl="3"/>
            <a:r>
              <a:rPr lang="en-AU" dirty="0" err="1" smtClean="0"/>
              <a:t>Emolients</a:t>
            </a:r>
            <a:r>
              <a:rPr lang="en-AU" dirty="0" smtClean="0"/>
              <a:t>; thalidomide; Evening Primrose oil; UV-B; gabapentin </a:t>
            </a:r>
          </a:p>
          <a:p>
            <a:endParaRPr lang="en-AU" sz="2000" b="1" dirty="0" smtClean="0"/>
          </a:p>
          <a:p>
            <a:r>
              <a:rPr lang="en-AU" sz="2000" b="1" dirty="0" smtClean="0"/>
              <a:t>RLS &amp; difficulty sleeping interact</a:t>
            </a:r>
            <a:endParaRPr lang="en-AU" sz="2000" b="1" dirty="0"/>
          </a:p>
        </p:txBody>
      </p:sp>
    </p:spTree>
    <p:extLst>
      <p:ext uri="{BB962C8B-B14F-4D97-AF65-F5344CB8AC3E}">
        <p14:creationId xmlns:p14="http://schemas.microsoft.com/office/powerpoint/2010/main" val="3521913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err="1"/>
              <a:t>Murtagh</a:t>
            </a:r>
            <a:r>
              <a:rPr lang="en-AU" dirty="0"/>
              <a:t> 2015 – key points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sz="2000" b="1" dirty="0" smtClean="0"/>
              <a:t>Advance Care Planning</a:t>
            </a:r>
          </a:p>
          <a:p>
            <a:pPr lvl="1">
              <a:lnSpc>
                <a:spcPct val="150000"/>
              </a:lnSpc>
            </a:pPr>
            <a:r>
              <a:rPr lang="en-AU" sz="2000" dirty="0" smtClean="0"/>
              <a:t>Does not remove patient’s hope</a:t>
            </a:r>
          </a:p>
          <a:p>
            <a:pPr lvl="1">
              <a:lnSpc>
                <a:spcPct val="150000"/>
              </a:lnSpc>
            </a:pPr>
            <a:r>
              <a:rPr lang="en-AU" sz="2000" dirty="0" smtClean="0"/>
              <a:t>Not just about medical decisions</a:t>
            </a:r>
          </a:p>
          <a:p>
            <a:pPr lvl="1">
              <a:lnSpc>
                <a:spcPct val="150000"/>
              </a:lnSpc>
            </a:pPr>
            <a:r>
              <a:rPr lang="en-AU" sz="2000" dirty="0" smtClean="0"/>
              <a:t>Includes </a:t>
            </a:r>
          </a:p>
          <a:p>
            <a:pPr lvl="2">
              <a:lnSpc>
                <a:spcPct val="150000"/>
              </a:lnSpc>
            </a:pPr>
            <a:r>
              <a:rPr lang="en-AU" sz="2000" dirty="0" smtClean="0"/>
              <a:t>Family relationships</a:t>
            </a:r>
          </a:p>
          <a:p>
            <a:pPr lvl="2">
              <a:lnSpc>
                <a:spcPct val="150000"/>
              </a:lnSpc>
            </a:pPr>
            <a:r>
              <a:rPr lang="en-AU" sz="2000" dirty="0" smtClean="0"/>
              <a:t>Resolution of conflicts</a:t>
            </a:r>
          </a:p>
          <a:p>
            <a:pPr lvl="2">
              <a:lnSpc>
                <a:spcPct val="150000"/>
              </a:lnSpc>
            </a:pPr>
            <a:r>
              <a:rPr lang="en-AU" sz="2000" dirty="0" smtClean="0"/>
              <a:t>Living well until end-of-life</a:t>
            </a:r>
            <a:endParaRPr lang="en-AU" sz="2000" dirty="0"/>
          </a:p>
        </p:txBody>
      </p:sp>
    </p:spTree>
    <p:extLst>
      <p:ext uri="{BB962C8B-B14F-4D97-AF65-F5344CB8AC3E}">
        <p14:creationId xmlns:p14="http://schemas.microsoft.com/office/powerpoint/2010/main" val="2267227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340768"/>
            <a:ext cx="8899749" cy="37823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1" descr="landscape-Colour-Po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4368" y="121320"/>
            <a:ext cx="1099517" cy="3972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53622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3810" y="1579856"/>
            <a:ext cx="7297421" cy="3816424"/>
          </a:xfrm>
          <a:prstGeom prst="rect">
            <a:avLst/>
          </a:prstGeom>
          <a:solidFill>
            <a:schemeClr val="tx1"/>
          </a:solidFill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1907704" y="2276872"/>
            <a:ext cx="23534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dirty="0"/>
              <a:t>Curative/</a:t>
            </a:r>
            <a:r>
              <a:rPr lang="en-AU" dirty="0" err="1"/>
              <a:t>remittive</a:t>
            </a:r>
            <a:r>
              <a:rPr lang="en-AU" dirty="0"/>
              <a:t> care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699792" y="4221088"/>
            <a:ext cx="25650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dirty="0"/>
              <a:t>Palliative/supportive care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436096" y="5424033"/>
            <a:ext cx="287989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dirty="0"/>
              <a:t>Patient is identified as dying</a:t>
            </a:r>
          </a:p>
          <a:p>
            <a:r>
              <a:rPr lang="en-AU" dirty="0"/>
              <a:t>(usually prognosis6 months).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092280" y="4838365"/>
            <a:ext cx="7500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dirty="0"/>
              <a:t>Death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236296" y="4469033"/>
            <a:ext cx="14382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dirty="0"/>
              <a:t>Bereavement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228184" y="2780928"/>
            <a:ext cx="92845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dirty="0"/>
              <a:t>Hospice</a:t>
            </a:r>
          </a:p>
          <a:p>
            <a:r>
              <a:rPr lang="en-AU" dirty="0"/>
              <a:t>care</a:t>
            </a: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sz="3600" dirty="0" smtClean="0"/>
              <a:t>Framework </a:t>
            </a:r>
            <a:r>
              <a:rPr lang="en-AU" sz="3600" dirty="0"/>
              <a:t>for supportive care in chronic kidney disease (CKD</a:t>
            </a:r>
            <a:r>
              <a:rPr lang="en-AU" sz="3600" dirty="0" smtClean="0"/>
              <a:t>)</a:t>
            </a:r>
            <a:endParaRPr lang="en-AU" sz="3600" dirty="0"/>
          </a:p>
        </p:txBody>
      </p:sp>
      <p:sp>
        <p:nvSpPr>
          <p:cNvPr id="13" name="TextBox 12"/>
          <p:cNvSpPr txBox="1"/>
          <p:nvPr/>
        </p:nvSpPr>
        <p:spPr>
          <a:xfrm>
            <a:off x="2323443" y="6384851"/>
            <a:ext cx="515801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sz="1200" dirty="0" smtClean="0"/>
              <a:t>KDIGO. Davison. </a:t>
            </a:r>
            <a:r>
              <a:rPr lang="en-AU" sz="1200" dirty="0"/>
              <a:t>Kidney International advance online publication, 29 April </a:t>
            </a:r>
            <a:r>
              <a:rPr lang="en-AU" sz="1200" dirty="0" smtClean="0"/>
              <a:t>2015</a:t>
            </a:r>
            <a:endParaRPr lang="en-AU" sz="1200" dirty="0"/>
          </a:p>
        </p:txBody>
      </p:sp>
    </p:spTree>
    <p:extLst>
      <p:ext uri="{BB962C8B-B14F-4D97-AF65-F5344CB8AC3E}">
        <p14:creationId xmlns:p14="http://schemas.microsoft.com/office/powerpoint/2010/main" val="539135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04714" y="980728"/>
            <a:ext cx="8208912" cy="52168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AU" b="1" dirty="0"/>
              <a:t>Table 2 | Symptom assessment and management </a:t>
            </a:r>
            <a:r>
              <a:rPr lang="en-AU" b="1" dirty="0" smtClean="0"/>
              <a:t>recommendations</a:t>
            </a:r>
          </a:p>
          <a:p>
            <a:endParaRPr lang="en-AU" b="1" dirty="0"/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AU" dirty="0" smtClean="0"/>
              <a:t>Regular symptom screening using </a:t>
            </a:r>
            <a:r>
              <a:rPr lang="en-AU" dirty="0"/>
              <a:t>validated tools such as the </a:t>
            </a:r>
            <a:r>
              <a:rPr lang="en-AU" dirty="0" err="1"/>
              <a:t>ESAS-r:Renal</a:t>
            </a:r>
            <a:r>
              <a:rPr lang="en-AU" dirty="0"/>
              <a:t> and </a:t>
            </a:r>
            <a:r>
              <a:rPr lang="en-AU" dirty="0" smtClean="0"/>
              <a:t>POS-renal </a:t>
            </a:r>
            <a:r>
              <a:rPr lang="en-AU" dirty="0"/>
              <a:t>should be incorporated into routine clinical </a:t>
            </a:r>
            <a:r>
              <a:rPr lang="en-AU" dirty="0" smtClean="0"/>
              <a:t>practice in advanced CKD.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endParaRPr lang="en-AU" dirty="0"/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AU" dirty="0" smtClean="0"/>
              <a:t>First-line </a:t>
            </a:r>
            <a:r>
              <a:rPr lang="en-AU" dirty="0"/>
              <a:t>treatment includes </a:t>
            </a:r>
            <a:r>
              <a:rPr lang="en-AU" dirty="0" smtClean="0"/>
              <a:t>non-pharmacological interventions. </a:t>
            </a:r>
            <a:r>
              <a:rPr lang="en-AU" dirty="0"/>
              <a:t>Second-line treatment is pharmacologic therapy. </a:t>
            </a:r>
            <a:endParaRPr lang="en-AU" dirty="0" smtClean="0"/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endParaRPr lang="en-AU" dirty="0"/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AU" dirty="0" smtClean="0"/>
              <a:t>Current </a:t>
            </a:r>
            <a:r>
              <a:rPr lang="en-AU" dirty="0"/>
              <a:t>evidence is sufficient to support the development of clinical guidelines to </a:t>
            </a:r>
            <a:r>
              <a:rPr lang="en-AU" dirty="0" smtClean="0"/>
              <a:t>manage uremic </a:t>
            </a:r>
            <a:r>
              <a:rPr lang="en-AU" dirty="0"/>
              <a:t>pruritus, sleep </a:t>
            </a:r>
            <a:r>
              <a:rPr lang="en-AU" dirty="0" smtClean="0"/>
              <a:t>disturbances, restless </a:t>
            </a:r>
            <a:r>
              <a:rPr lang="en-AU" dirty="0"/>
              <a:t>legs syndrome, pain, and depression in CKD</a:t>
            </a:r>
            <a:r>
              <a:rPr lang="en-AU" dirty="0" smtClean="0"/>
              <a:t>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endParaRPr lang="en-AU" dirty="0" smtClean="0"/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AU" dirty="0" smtClean="0"/>
              <a:t>Symptom </a:t>
            </a:r>
            <a:r>
              <a:rPr lang="en-AU" dirty="0"/>
              <a:t>management is a research priority in CKD. 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1" y="5775307"/>
            <a:ext cx="1986981" cy="844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1" descr="landscape-Colour-Po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4368" y="121320"/>
            <a:ext cx="1099517" cy="3972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40750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11560" y="260648"/>
            <a:ext cx="8208912" cy="60478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AU" b="1" dirty="0" smtClean="0"/>
              <a:t>	Table </a:t>
            </a:r>
            <a:r>
              <a:rPr lang="en-AU" b="1" dirty="0"/>
              <a:t>3 | Estimating prognosis </a:t>
            </a:r>
            <a:r>
              <a:rPr lang="en-AU" b="1" dirty="0" smtClean="0"/>
              <a:t>recommendations</a:t>
            </a:r>
          </a:p>
          <a:p>
            <a:endParaRPr lang="en-AU" b="1" dirty="0"/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AU" dirty="0" smtClean="0"/>
              <a:t>Estimate </a:t>
            </a:r>
            <a:r>
              <a:rPr lang="en-AU" dirty="0"/>
              <a:t>and communicate prognosis to patients and family, balancing biomedical facts with relevant emotional, social, cultural, and spiritual issues</a:t>
            </a:r>
            <a:r>
              <a:rPr lang="en-AU" dirty="0" smtClean="0"/>
              <a:t>.</a:t>
            </a:r>
            <a:endParaRPr lang="en-AU" dirty="0"/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endParaRPr lang="en-AU" dirty="0" smtClean="0"/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AU" dirty="0" smtClean="0"/>
              <a:t>It </a:t>
            </a:r>
            <a:r>
              <a:rPr lang="en-AU" dirty="0"/>
              <a:t>will aid in the timely identification of patients who are most likely to benefit from supportive care and is essential for quality care</a:t>
            </a:r>
            <a:r>
              <a:rPr lang="en-AU" dirty="0" smtClean="0"/>
              <a:t>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endParaRPr lang="en-AU" dirty="0"/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AU" dirty="0" smtClean="0"/>
              <a:t>Develop </a:t>
            </a:r>
            <a:r>
              <a:rPr lang="en-AU" dirty="0"/>
              <a:t>a comprehensive methodological guideline for designing and assessing the quality of prognostic tools in CKD. </a:t>
            </a:r>
            <a:endParaRPr lang="en-AU" dirty="0" smtClean="0"/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AU" dirty="0" smtClean="0"/>
              <a:t>Beyond survival </a:t>
            </a:r>
            <a:r>
              <a:rPr lang="en-AU" dirty="0"/>
              <a:t>to include outcomes that matter most to patients and families in diverse countries and cultures, such as HRQL</a:t>
            </a:r>
            <a:r>
              <a:rPr lang="en-AU" dirty="0" smtClean="0"/>
              <a:t>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endParaRPr lang="en-AU" dirty="0"/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AU" dirty="0" smtClean="0"/>
              <a:t>Derive </a:t>
            </a:r>
            <a:r>
              <a:rPr lang="en-AU" dirty="0"/>
              <a:t>and validate prognostic tools for clinical outcomes that are most relevant to patients using existing and future databases.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2549" y="5825017"/>
            <a:ext cx="2275013" cy="966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1" descr="landscape-Colour-Po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4368" y="121320"/>
            <a:ext cx="1099517" cy="3972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93996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8210" y="1196752"/>
            <a:ext cx="8640960" cy="2890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AU" b="1" dirty="0" smtClean="0"/>
              <a:t>		Table </a:t>
            </a:r>
            <a:r>
              <a:rPr lang="en-AU" b="1" dirty="0"/>
              <a:t>5 | Withdrawal of dialysis </a:t>
            </a:r>
            <a:endParaRPr lang="en-AU" b="1" dirty="0" smtClean="0"/>
          </a:p>
          <a:p>
            <a:endParaRPr lang="en-AU" b="1" dirty="0"/>
          </a:p>
          <a:p>
            <a:pPr marL="342900" indent="-342900">
              <a:lnSpc>
                <a:spcPts val="2500"/>
              </a:lnSpc>
              <a:buFont typeface="+mj-lt"/>
              <a:buAutoNum type="arabicPeriod"/>
            </a:pPr>
            <a:r>
              <a:rPr lang="en-AU" dirty="0" smtClean="0"/>
              <a:t>Withdrawal </a:t>
            </a:r>
            <a:r>
              <a:rPr lang="en-AU" dirty="0"/>
              <a:t>from dialysis is ethically and clinically acceptable after a process of shared decision </a:t>
            </a:r>
            <a:r>
              <a:rPr lang="en-AU" dirty="0" smtClean="0"/>
              <a:t>making.</a:t>
            </a:r>
          </a:p>
          <a:p>
            <a:pPr marL="800100" lvl="1" indent="-342900">
              <a:lnSpc>
                <a:spcPts val="2500"/>
              </a:lnSpc>
              <a:buFont typeface="Arial" panose="020B0604020202020204" pitchFamily="34" charset="0"/>
              <a:buChar char="•"/>
            </a:pPr>
            <a:r>
              <a:rPr lang="en-AU" dirty="0" smtClean="0"/>
              <a:t>First address </a:t>
            </a:r>
            <a:r>
              <a:rPr lang="en-AU" dirty="0"/>
              <a:t>potentially remedial factors contributing to the decision such as depression or other </a:t>
            </a:r>
            <a:r>
              <a:rPr lang="en-AU" dirty="0" smtClean="0"/>
              <a:t>symptoms or </a:t>
            </a:r>
            <a:r>
              <a:rPr lang="en-AU" dirty="0"/>
              <a:t>reversible social factors.</a:t>
            </a:r>
          </a:p>
          <a:p>
            <a:pPr marL="342900" indent="-342900">
              <a:lnSpc>
                <a:spcPts val="2500"/>
              </a:lnSpc>
              <a:buFont typeface="+mj-lt"/>
              <a:buAutoNum type="arabicPeriod"/>
            </a:pPr>
            <a:endParaRPr lang="en-AU" dirty="0" smtClean="0"/>
          </a:p>
          <a:p>
            <a:pPr marL="342900" indent="-342900">
              <a:lnSpc>
                <a:spcPts val="2500"/>
              </a:lnSpc>
              <a:buFont typeface="+mj-lt"/>
              <a:buAutoNum type="arabicPeriod"/>
            </a:pPr>
            <a:r>
              <a:rPr lang="en-AU" dirty="0" smtClean="0"/>
              <a:t>Ensure </a:t>
            </a:r>
            <a:r>
              <a:rPr lang="en-AU" dirty="0"/>
              <a:t>access to appropriate supportive and/or hospice care </a:t>
            </a:r>
            <a:r>
              <a:rPr lang="en-AU" dirty="0" smtClean="0"/>
              <a:t>as </a:t>
            </a:r>
            <a:r>
              <a:rPr lang="en-AU" dirty="0"/>
              <a:t>an integral part of the care following a decision to withdraw dialysis.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2549" y="5589240"/>
            <a:ext cx="2275013" cy="966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1" descr="landscape-Colour-Po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4368" y="121320"/>
            <a:ext cx="1099517" cy="3972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56440484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8210" y="692696"/>
            <a:ext cx="8640960" cy="54553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AU" b="1" dirty="0" smtClean="0"/>
              <a:t>		Table </a:t>
            </a:r>
            <a:r>
              <a:rPr lang="en-AU" b="1" dirty="0"/>
              <a:t>5 | Withdrawal of dialysis </a:t>
            </a:r>
            <a:endParaRPr lang="en-AU" b="1" dirty="0" smtClean="0"/>
          </a:p>
          <a:p>
            <a:endParaRPr lang="en-AU" b="1" dirty="0"/>
          </a:p>
          <a:p>
            <a:pPr marL="342900" indent="-342900">
              <a:lnSpc>
                <a:spcPts val="2500"/>
              </a:lnSpc>
              <a:buFont typeface="+mj-lt"/>
              <a:buAutoNum type="arabicPeriod"/>
            </a:pPr>
            <a:r>
              <a:rPr lang="en-AU" dirty="0" smtClean="0"/>
              <a:t>Situations </a:t>
            </a:r>
            <a:r>
              <a:rPr lang="en-AU" dirty="0"/>
              <a:t>in which it is appropriate to withdraw dialysis include </a:t>
            </a:r>
            <a:r>
              <a:rPr lang="en-AU" dirty="0" smtClean="0"/>
              <a:t>:</a:t>
            </a:r>
          </a:p>
          <a:p>
            <a:pPr>
              <a:lnSpc>
                <a:spcPts val="2500"/>
              </a:lnSpc>
            </a:pPr>
            <a:endParaRPr lang="en-AU" dirty="0"/>
          </a:p>
          <a:p>
            <a:pPr marL="800100" lvl="1" indent="-342900">
              <a:lnSpc>
                <a:spcPts val="2500"/>
              </a:lnSpc>
              <a:buFont typeface="Arial" panose="020B0604020202020204" pitchFamily="34" charset="0"/>
              <a:buChar char="•"/>
            </a:pPr>
            <a:r>
              <a:rPr lang="en-AU" dirty="0" smtClean="0"/>
              <a:t>Patients </a:t>
            </a:r>
            <a:r>
              <a:rPr lang="en-AU" dirty="0"/>
              <a:t>with decision-making capacity, who </a:t>
            </a:r>
            <a:r>
              <a:rPr lang="en-AU" dirty="0" smtClean="0"/>
              <a:t>refuse </a:t>
            </a:r>
            <a:r>
              <a:rPr lang="en-AU" dirty="0"/>
              <a:t>dialysis or request that dialysis </a:t>
            </a:r>
            <a:r>
              <a:rPr lang="en-AU" dirty="0" smtClean="0"/>
              <a:t>be discontinued.</a:t>
            </a:r>
          </a:p>
          <a:p>
            <a:pPr marL="800100" lvl="1" indent="-342900">
              <a:lnSpc>
                <a:spcPts val="2500"/>
              </a:lnSpc>
              <a:buFont typeface="Arial" panose="020B0604020202020204" pitchFamily="34" charset="0"/>
              <a:buChar char="•"/>
            </a:pPr>
            <a:endParaRPr lang="en-AU" dirty="0"/>
          </a:p>
          <a:p>
            <a:pPr marL="800100" lvl="1" indent="-342900">
              <a:lnSpc>
                <a:spcPts val="2500"/>
              </a:lnSpc>
              <a:buFont typeface="Arial" panose="020B0604020202020204" pitchFamily="34" charset="0"/>
              <a:buChar char="•"/>
            </a:pPr>
            <a:r>
              <a:rPr lang="en-AU" dirty="0" smtClean="0"/>
              <a:t>Patients </a:t>
            </a:r>
            <a:r>
              <a:rPr lang="en-AU" dirty="0"/>
              <a:t>who no longer possess decision-making capacity who have previously indicated refusal of dialysis through appropriate ACP</a:t>
            </a:r>
            <a:r>
              <a:rPr lang="en-AU" dirty="0" smtClean="0"/>
              <a:t>.</a:t>
            </a:r>
          </a:p>
          <a:p>
            <a:pPr marL="800100" lvl="1" indent="-342900">
              <a:lnSpc>
                <a:spcPts val="2500"/>
              </a:lnSpc>
              <a:buFont typeface="Arial" panose="020B0604020202020204" pitchFamily="34" charset="0"/>
              <a:buChar char="•"/>
            </a:pPr>
            <a:endParaRPr lang="en-AU" dirty="0"/>
          </a:p>
          <a:p>
            <a:pPr marL="800100" lvl="1" indent="-342900">
              <a:lnSpc>
                <a:spcPts val="2500"/>
              </a:lnSpc>
              <a:buFont typeface="Arial" panose="020B0604020202020204" pitchFamily="34" charset="0"/>
              <a:buChar char="•"/>
            </a:pPr>
            <a:r>
              <a:rPr lang="en-AU" dirty="0" smtClean="0"/>
              <a:t>Patients </a:t>
            </a:r>
            <a:r>
              <a:rPr lang="en-AU" dirty="0"/>
              <a:t>who no longer possess decision-making capacity and whose properly appointed legal agents/surrogates refuse dialysis or request that </a:t>
            </a:r>
            <a:r>
              <a:rPr lang="en-AU" dirty="0" smtClean="0"/>
              <a:t>it be </a:t>
            </a:r>
            <a:r>
              <a:rPr lang="en-AU" dirty="0"/>
              <a:t>discontinued</a:t>
            </a:r>
            <a:r>
              <a:rPr lang="en-AU" dirty="0" smtClean="0"/>
              <a:t>.</a:t>
            </a:r>
          </a:p>
          <a:p>
            <a:pPr marL="800100" lvl="1" indent="-342900">
              <a:lnSpc>
                <a:spcPts val="2500"/>
              </a:lnSpc>
              <a:buFont typeface="Arial" panose="020B0604020202020204" pitchFamily="34" charset="0"/>
              <a:buChar char="•"/>
            </a:pPr>
            <a:endParaRPr lang="en-AU" dirty="0"/>
          </a:p>
          <a:p>
            <a:pPr marL="800100" lvl="1" indent="-342900">
              <a:lnSpc>
                <a:spcPts val="2500"/>
              </a:lnSpc>
              <a:buFont typeface="Arial" panose="020B0604020202020204" pitchFamily="34" charset="0"/>
              <a:buChar char="•"/>
            </a:pPr>
            <a:r>
              <a:rPr lang="en-AU" dirty="0" smtClean="0"/>
              <a:t>Patients </a:t>
            </a:r>
            <a:r>
              <a:rPr lang="en-AU" dirty="0"/>
              <a:t>with irreversible, profound neurological impairment such that they lack signs of thought, sensation, purposeful </a:t>
            </a:r>
            <a:r>
              <a:rPr lang="en-AU" dirty="0" smtClean="0"/>
              <a:t>behaviour, </a:t>
            </a:r>
            <a:r>
              <a:rPr lang="en-AU" dirty="0"/>
              <a:t>and awareness </a:t>
            </a:r>
            <a:r>
              <a:rPr lang="en-AU" dirty="0" smtClean="0"/>
              <a:t>of self </a:t>
            </a:r>
            <a:r>
              <a:rPr lang="en-AU" dirty="0"/>
              <a:t>and environment</a:t>
            </a:r>
            <a:r>
              <a:rPr lang="en-AU" dirty="0" smtClean="0"/>
              <a:t>.</a:t>
            </a:r>
            <a:endParaRPr lang="en-AU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2549" y="5815070"/>
            <a:ext cx="2275013" cy="966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1" descr="landscape-Colour-Po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4368" y="121320"/>
            <a:ext cx="1099517" cy="3972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35327339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643182"/>
            <a:ext cx="8731250" cy="367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8724900" cy="2455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025729340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1043608" y="0"/>
            <a:ext cx="7242008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3600" dirty="0" smtClean="0"/>
              <a:t>How can we use this new literature?</a:t>
            </a:r>
            <a:br>
              <a:rPr lang="en-US" sz="3600" dirty="0" smtClean="0"/>
            </a:br>
            <a:r>
              <a:rPr lang="en-US" sz="3600" dirty="0" smtClean="0"/>
              <a:t>Discussion guide for the nephrologist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123728" y="1196752"/>
            <a:ext cx="5688632" cy="5184576"/>
          </a:xfrm>
        </p:spPr>
        <p:txBody>
          <a:bodyPr>
            <a:noAutofit/>
          </a:bodyPr>
          <a:lstStyle/>
          <a:p>
            <a:pPr marL="539496" indent="-457200">
              <a:lnSpc>
                <a:spcPct val="150000"/>
              </a:lnSpc>
              <a:buFont typeface="+mj-lt"/>
              <a:buAutoNum type="arabicPeriod"/>
            </a:pPr>
            <a:r>
              <a:rPr lang="en-AU" sz="2000" b="1" i="1" dirty="0" smtClean="0">
                <a:solidFill>
                  <a:srgbClr val="FF0000"/>
                </a:solidFill>
              </a:rPr>
              <a:t>Likely Survival</a:t>
            </a:r>
          </a:p>
          <a:p>
            <a:pPr marL="539496" indent="-457200">
              <a:lnSpc>
                <a:spcPct val="150000"/>
              </a:lnSpc>
              <a:buFont typeface="+mj-lt"/>
              <a:buAutoNum type="arabicPeriod"/>
            </a:pPr>
            <a:r>
              <a:rPr lang="en-AU" sz="2000" dirty="0" smtClean="0"/>
              <a:t>QOL / </a:t>
            </a:r>
            <a:r>
              <a:rPr lang="en-AU" sz="2000" b="1" i="1" dirty="0" smtClean="0">
                <a:solidFill>
                  <a:srgbClr val="FF0000"/>
                </a:solidFill>
              </a:rPr>
              <a:t>frailty / co-morbidity / nutrition</a:t>
            </a:r>
          </a:p>
          <a:p>
            <a:pPr marL="539496" indent="-457200">
              <a:lnSpc>
                <a:spcPct val="150000"/>
              </a:lnSpc>
              <a:buFont typeface="+mj-lt"/>
              <a:buAutoNum type="arabicPeriod"/>
            </a:pPr>
            <a:r>
              <a:rPr lang="en-AU" sz="2000" dirty="0" smtClean="0"/>
              <a:t>Informed consent for dialysis</a:t>
            </a:r>
          </a:p>
          <a:p>
            <a:pPr marL="539496" indent="-457200">
              <a:lnSpc>
                <a:spcPct val="150000"/>
              </a:lnSpc>
              <a:buFont typeface="+mj-lt"/>
              <a:buAutoNum type="arabicPeriod"/>
            </a:pPr>
            <a:r>
              <a:rPr lang="en-AU" sz="2000" b="1" i="1" dirty="0" smtClean="0">
                <a:solidFill>
                  <a:srgbClr val="FF0000"/>
                </a:solidFill>
              </a:rPr>
              <a:t>Advance Care Plans</a:t>
            </a:r>
          </a:p>
          <a:p>
            <a:pPr marL="539496" indent="-457200">
              <a:lnSpc>
                <a:spcPct val="150000"/>
              </a:lnSpc>
              <a:buFont typeface="+mj-lt"/>
              <a:buAutoNum type="arabicPeriod"/>
            </a:pPr>
            <a:r>
              <a:rPr lang="en-AU" sz="2000" dirty="0" smtClean="0"/>
              <a:t>Ethics as a guide to decision making</a:t>
            </a:r>
          </a:p>
          <a:p>
            <a:pPr marL="813816" lvl="1" indent="-457200">
              <a:lnSpc>
                <a:spcPct val="150000"/>
              </a:lnSpc>
            </a:pPr>
            <a:r>
              <a:rPr lang="en-AU" sz="2000" dirty="0" smtClean="0"/>
              <a:t>Autonomy as one principle only</a:t>
            </a:r>
          </a:p>
          <a:p>
            <a:pPr marL="539496" indent="-457200">
              <a:lnSpc>
                <a:spcPct val="150000"/>
              </a:lnSpc>
              <a:buFont typeface="+mj-lt"/>
              <a:buAutoNum type="arabicPeriod"/>
            </a:pPr>
            <a:r>
              <a:rPr lang="en-AU" sz="2000" dirty="0" smtClean="0"/>
              <a:t>Spirituality and Religion</a:t>
            </a:r>
          </a:p>
          <a:p>
            <a:pPr marL="539496" indent="-457200">
              <a:lnSpc>
                <a:spcPct val="150000"/>
              </a:lnSpc>
              <a:buFont typeface="+mj-lt"/>
              <a:buAutoNum type="arabicPeriod"/>
            </a:pPr>
            <a:r>
              <a:rPr lang="en-AU" sz="2000" dirty="0" smtClean="0"/>
              <a:t>Hope</a:t>
            </a:r>
          </a:p>
          <a:p>
            <a:pPr marL="539496" indent="-457200">
              <a:lnSpc>
                <a:spcPct val="150000"/>
              </a:lnSpc>
              <a:buFont typeface="+mj-lt"/>
              <a:buAutoNum type="arabicPeriod"/>
            </a:pPr>
            <a:r>
              <a:rPr lang="en-AU" sz="2000" b="1" i="1" dirty="0" smtClean="0">
                <a:solidFill>
                  <a:srgbClr val="FF0000"/>
                </a:solidFill>
              </a:rPr>
              <a:t>Guidelines</a:t>
            </a:r>
          </a:p>
          <a:p>
            <a:pPr marL="539496" indent="-457200">
              <a:lnSpc>
                <a:spcPct val="150000"/>
              </a:lnSpc>
              <a:buFont typeface="+mj-lt"/>
              <a:buAutoNum type="arabicPeriod"/>
            </a:pPr>
            <a:r>
              <a:rPr lang="en-AU" sz="2000" dirty="0" smtClean="0"/>
              <a:t>Second and third opinions</a:t>
            </a:r>
            <a:endParaRPr lang="en-AU" sz="2000" dirty="0"/>
          </a:p>
        </p:txBody>
      </p:sp>
    </p:spTree>
    <p:extLst>
      <p:ext uri="{BB962C8B-B14F-4D97-AF65-F5344CB8AC3E}">
        <p14:creationId xmlns:p14="http://schemas.microsoft.com/office/powerpoint/2010/main" val="3692629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523</TotalTime>
  <Words>1221</Words>
  <Application>Microsoft Office PowerPoint</Application>
  <PresentationFormat>On-screen Show (4:3)</PresentationFormat>
  <Paragraphs>395</Paragraphs>
  <Slides>57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57</vt:i4>
      </vt:variant>
    </vt:vector>
  </HeadingPairs>
  <TitlesOfParts>
    <vt:vector size="66" baseType="lpstr">
      <vt:lpstr>MS PGothic</vt:lpstr>
      <vt:lpstr>Arial</vt:lpstr>
      <vt:lpstr>Calibri</vt:lpstr>
      <vt:lpstr>Courier New</vt:lpstr>
      <vt:lpstr>DejaVu Sans</vt:lpstr>
      <vt:lpstr>Gill Sans MT</vt:lpstr>
      <vt:lpstr>Times New Roman</vt:lpstr>
      <vt:lpstr>Custom Design</vt:lpstr>
      <vt:lpstr>Office Theme</vt:lpstr>
      <vt:lpstr>What’s new in Renal Supportive Care literature</vt:lpstr>
      <vt:lpstr>PowerPoint Presentation</vt:lpstr>
      <vt:lpstr>Survival with and without dialysis</vt:lpstr>
      <vt:lpstr>ANZDATA 2014 report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Survival perspective – Australian Data</vt:lpstr>
      <vt:lpstr>PowerPoint Presentation</vt:lpstr>
      <vt:lpstr>PowerPoint Presentation</vt:lpstr>
      <vt:lpstr>Can we predict dialysis mortality?</vt:lpstr>
      <vt:lpstr>PowerPoint Presentation</vt:lpstr>
      <vt:lpstr>PowerPoint Presentation</vt:lpstr>
      <vt:lpstr>PowerPoint Presentation</vt:lpstr>
      <vt:lpstr>PowerPoint Presentation</vt:lpstr>
      <vt:lpstr>  Predictors of 1 &amp; 2 yrs. dialysis mortality</vt:lpstr>
      <vt:lpstr>PowerPoint Presentation</vt:lpstr>
      <vt:lpstr>PowerPoint Presentation</vt:lpstr>
      <vt:lpstr>Survival without dialysis?</vt:lpstr>
      <vt:lpstr>PowerPoint Presentation</vt:lpstr>
      <vt:lpstr>Risk of dying in non-dialysis RSC group</vt:lpstr>
      <vt:lpstr>Frailty</vt:lpstr>
      <vt:lpstr>PowerPoint Presentation</vt:lpstr>
      <vt:lpstr>The effects of frailty on survival</vt:lpstr>
      <vt:lpstr>Frailty linked to mortality on HD</vt:lpstr>
      <vt:lpstr>Decreased mobility after starting dialysis is an independent risk factor for short‐term mortality within 6 months after initiation of dialysis</vt:lpstr>
      <vt:lpstr>Symptoms</vt:lpstr>
      <vt:lpstr>PowerPoint Presentation</vt:lpstr>
      <vt:lpstr>PowerPoint Presentation</vt:lpstr>
      <vt:lpstr>PowerPoint Presentation</vt:lpstr>
      <vt:lpstr>Symptom burden – St George patients (unpublished) % of patients responded Severe/ overwhelming to each symptom, Apr and Nov 14 </vt:lpstr>
      <vt:lpstr>Advance Care Planning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Decision making</vt:lpstr>
      <vt:lpstr>PowerPoint Presentation</vt:lpstr>
      <vt:lpstr>PowerPoint Presentation</vt:lpstr>
      <vt:lpstr>2 key publications</vt:lpstr>
      <vt:lpstr>PowerPoint Presentation</vt:lpstr>
      <vt:lpstr>Murtagh 2015 – key points</vt:lpstr>
      <vt:lpstr>Murtagh 2015 – key points</vt:lpstr>
      <vt:lpstr>Murtagh 2015 – key points</vt:lpstr>
      <vt:lpstr>Murtagh 2015 – key points</vt:lpstr>
      <vt:lpstr>PowerPoint Presentation</vt:lpstr>
      <vt:lpstr>Framework for supportive care in chronic kidney disease (CKD)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How can we use this new literature? Discussion guide for the nephrologist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Framework for supportive care in chronic kidney disease (CKD)</dc:title>
  <dc:creator>brownma</dc:creator>
  <cp:lastModifiedBy>Anna Hoffman</cp:lastModifiedBy>
  <cp:revision>45</cp:revision>
  <dcterms:created xsi:type="dcterms:W3CDTF">2015-07-29T00:29:22Z</dcterms:created>
  <dcterms:modified xsi:type="dcterms:W3CDTF">2020-07-14T06:35:08Z</dcterms:modified>
</cp:coreProperties>
</file>