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2" r:id="rId3"/>
    <p:sldId id="257" r:id="rId4"/>
    <p:sldId id="259" r:id="rId5"/>
    <p:sldId id="260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1" r:id="rId14"/>
    <p:sldId id="270" r:id="rId15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71" autoAdjust="0"/>
    <p:restoredTop sz="94660"/>
  </p:normalViewPr>
  <p:slideViewPr>
    <p:cSldViewPr>
      <p:cViewPr varScale="1">
        <p:scale>
          <a:sx n="74" d="100"/>
          <a:sy n="74" d="100"/>
        </p:scale>
        <p:origin x="1518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DCB9-5190-45DB-B81D-B09ADDCBA2B9}" type="datetimeFigureOut">
              <a:rPr lang="en-AU" smtClean="0"/>
              <a:t>14/07/2020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C28D-8DD4-47A1-9D41-E8D68EA094D2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DCB9-5190-45DB-B81D-B09ADDCBA2B9}" type="datetimeFigureOut">
              <a:rPr lang="en-AU" smtClean="0"/>
              <a:t>14/07/2020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C28D-8DD4-47A1-9D41-E8D68EA094D2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DCB9-5190-45DB-B81D-B09ADDCBA2B9}" type="datetimeFigureOut">
              <a:rPr lang="en-AU" smtClean="0"/>
              <a:t>14/07/2020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C28D-8DD4-47A1-9D41-E8D68EA094D2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DCB9-5190-45DB-B81D-B09ADDCBA2B9}" type="datetimeFigureOut">
              <a:rPr lang="en-AU" smtClean="0"/>
              <a:t>14/07/2020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C28D-8DD4-47A1-9D41-E8D68EA094D2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DCB9-5190-45DB-B81D-B09ADDCBA2B9}" type="datetimeFigureOut">
              <a:rPr lang="en-AU" smtClean="0"/>
              <a:t>14/07/2020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C28D-8DD4-47A1-9D41-E8D68EA094D2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DCB9-5190-45DB-B81D-B09ADDCBA2B9}" type="datetimeFigureOut">
              <a:rPr lang="en-AU" smtClean="0"/>
              <a:t>14/07/2020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C28D-8DD4-47A1-9D41-E8D68EA094D2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DCB9-5190-45DB-B81D-B09ADDCBA2B9}" type="datetimeFigureOut">
              <a:rPr lang="en-AU" smtClean="0"/>
              <a:t>14/07/2020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C28D-8DD4-47A1-9D41-E8D68EA094D2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DCB9-5190-45DB-B81D-B09ADDCBA2B9}" type="datetimeFigureOut">
              <a:rPr lang="en-AU" smtClean="0"/>
              <a:t>14/07/2020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C28D-8DD4-47A1-9D41-E8D68EA094D2}" type="slidenum">
              <a:rPr lang="en-AU" smtClean="0"/>
              <a:t>‹#›</a:t>
            </a:fld>
            <a:endParaRPr lang="en-A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DCB9-5190-45DB-B81D-B09ADDCBA2B9}" type="datetimeFigureOut">
              <a:rPr lang="en-AU" smtClean="0"/>
              <a:t>14/07/2020</a:t>
            </a:fld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F85C28D-8DD4-47A1-9D41-E8D68EA094D2}" type="slidenum">
              <a:rPr lang="en-AU" smtClean="0"/>
              <a:t>‹#›</a:t>
            </a:fld>
            <a:endParaRPr lang="en-A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DCB9-5190-45DB-B81D-B09ADDCBA2B9}" type="datetimeFigureOut">
              <a:rPr lang="en-AU" smtClean="0"/>
              <a:t>14/07/2020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C28D-8DD4-47A1-9D41-E8D68EA094D2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DCB9-5190-45DB-B81D-B09ADDCBA2B9}" type="datetimeFigureOut">
              <a:rPr lang="en-AU" smtClean="0"/>
              <a:t>14/07/2020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5C28D-8DD4-47A1-9D41-E8D68EA094D2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9F85C28D-8DD4-47A1-9D41-E8D68EA094D2}" type="slidenum">
              <a:rPr lang="en-AU" smtClean="0"/>
              <a:t>‹#›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DEBDCB9-5190-45DB-B81D-B09ADDCBA2B9}" type="datetimeFigureOut">
              <a:rPr lang="en-AU" smtClean="0"/>
              <a:t>14/07/2020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Keeping the End in Sight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endParaRPr lang="en-US" dirty="0" smtClean="0"/>
          </a:p>
          <a:p>
            <a:r>
              <a:rPr lang="en-US" sz="3000" dirty="0" smtClean="0"/>
              <a:t>The role of a Renal Social Worker in a Renal Supportive Care Team.</a:t>
            </a:r>
            <a:endParaRPr lang="en-AU" sz="3000" dirty="0"/>
          </a:p>
        </p:txBody>
      </p:sp>
    </p:spTree>
    <p:extLst>
      <p:ext uri="{BB962C8B-B14F-4D97-AF65-F5344CB8AC3E}">
        <p14:creationId xmlns:p14="http://schemas.microsoft.com/office/powerpoint/2010/main" val="26943051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16" y="116632"/>
            <a:ext cx="5067072" cy="3782463"/>
          </a:xfr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18058">
            <a:off x="4907638" y="1058234"/>
            <a:ext cx="3456384" cy="256806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5581">
            <a:off x="1801347" y="3752563"/>
            <a:ext cx="3384376" cy="2526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1527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ane.waters\Pictures\IMG_0536 (2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-3380"/>
            <a:ext cx="5040560" cy="6720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 rot="21401089">
            <a:off x="4712513" y="1450670"/>
            <a:ext cx="3463390" cy="212365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2010 New Yorker Article:</a:t>
            </a:r>
          </a:p>
          <a:p>
            <a:endParaRPr 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Letting Go: </a:t>
            </a:r>
          </a:p>
          <a:p>
            <a:r>
              <a:rPr 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What Should Medicine Do When It Can’t Save Your Life?</a:t>
            </a:r>
            <a:endParaRPr lang="en-A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133522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changing nature of dying…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In 1945, the majority of people died at home after a short illness</a:t>
            </a:r>
          </a:p>
          <a:p>
            <a:endParaRPr lang="en-US" dirty="0" smtClean="0"/>
          </a:p>
          <a:p>
            <a:r>
              <a:rPr lang="en-US" dirty="0" smtClean="0"/>
              <a:t>By 1980, only 17% of people in the USA died at home</a:t>
            </a:r>
          </a:p>
          <a:p>
            <a:endParaRPr lang="en-US" dirty="0"/>
          </a:p>
          <a:p>
            <a:r>
              <a:rPr lang="en-US" dirty="0" smtClean="0"/>
              <a:t>25% of health spending in the USA occurs for the 5% of people who are in their last year of life.</a:t>
            </a:r>
          </a:p>
          <a:p>
            <a:endParaRPr lang="en-US" dirty="0"/>
          </a:p>
          <a:p>
            <a:r>
              <a:rPr lang="en-US" dirty="0" smtClean="0"/>
              <a:t>Most of the money spent on health care in Australia is spent during the last 30 days of our life (ABC RN Health Report)</a:t>
            </a:r>
          </a:p>
          <a:p>
            <a:endParaRPr lang="en-US" dirty="0" smtClean="0"/>
          </a:p>
          <a:p>
            <a:r>
              <a:rPr lang="en-US" dirty="0" smtClean="0"/>
              <a:t>Up to 30% of medical care may be futile (ABC RN Health Report)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673890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Priorities for people at the end of their lives….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Avoiding suffering</a:t>
            </a:r>
          </a:p>
          <a:p>
            <a:endParaRPr lang="en-US" dirty="0" smtClean="0"/>
          </a:p>
          <a:p>
            <a:r>
              <a:rPr lang="en-US" dirty="0" smtClean="0"/>
              <a:t>Strengthening relationships with families and friends</a:t>
            </a:r>
          </a:p>
          <a:p>
            <a:pPr marL="114300" indent="0">
              <a:buNone/>
            </a:pPr>
            <a:endParaRPr lang="en-US" dirty="0" smtClean="0"/>
          </a:p>
          <a:p>
            <a:r>
              <a:rPr lang="en-US" dirty="0" smtClean="0"/>
              <a:t>Being mentally aware</a:t>
            </a:r>
          </a:p>
          <a:p>
            <a:endParaRPr lang="en-US" dirty="0" smtClean="0"/>
          </a:p>
          <a:p>
            <a:r>
              <a:rPr lang="en-US" dirty="0" smtClean="0"/>
              <a:t>Not being a burden on others</a:t>
            </a:r>
          </a:p>
          <a:p>
            <a:endParaRPr lang="en-US" dirty="0" smtClean="0"/>
          </a:p>
          <a:p>
            <a:r>
              <a:rPr lang="en-US" dirty="0" smtClean="0"/>
              <a:t>Achieving a sense that their life is complete</a:t>
            </a:r>
          </a:p>
          <a:p>
            <a:pPr marL="11430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7895704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Social workers…..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Have an interest and concern with individual’s deepest and most deeply held fears risks and beliefs</a:t>
            </a:r>
          </a:p>
          <a:p>
            <a:endParaRPr lang="en-US" dirty="0" smtClean="0"/>
          </a:p>
          <a:p>
            <a:r>
              <a:rPr lang="en-US" dirty="0" smtClean="0"/>
              <a:t>Acknowledge the allocation of individual, family and societal resources</a:t>
            </a:r>
          </a:p>
          <a:p>
            <a:endParaRPr lang="en-US" dirty="0" smtClean="0"/>
          </a:p>
          <a:p>
            <a:r>
              <a:rPr lang="en-US" dirty="0" err="1" smtClean="0"/>
              <a:t>Recognise</a:t>
            </a:r>
            <a:r>
              <a:rPr lang="en-US" dirty="0" smtClean="0"/>
              <a:t> that goals of care may change</a:t>
            </a:r>
          </a:p>
          <a:p>
            <a:endParaRPr lang="en-US" dirty="0" smtClean="0"/>
          </a:p>
          <a:p>
            <a:r>
              <a:rPr lang="en-US" dirty="0" smtClean="0"/>
              <a:t>Have discussions around risk and benefit.</a:t>
            </a:r>
          </a:p>
          <a:p>
            <a:endParaRPr lang="en-US" dirty="0"/>
          </a:p>
          <a:p>
            <a:r>
              <a:rPr lang="en-US" dirty="0" smtClean="0"/>
              <a:t>Take into account the social context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3258664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Social Work Roles Include: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Effective Communication and Advocacy</a:t>
            </a:r>
          </a:p>
          <a:p>
            <a:endParaRPr lang="en-US" dirty="0"/>
          </a:p>
          <a:p>
            <a:r>
              <a:rPr lang="en-US" dirty="0" smtClean="0"/>
              <a:t>Bio-psycho-social assessment</a:t>
            </a:r>
          </a:p>
          <a:p>
            <a:endParaRPr lang="en-US" dirty="0"/>
          </a:p>
          <a:p>
            <a:r>
              <a:rPr lang="en-US" dirty="0" smtClean="0"/>
              <a:t>Practical support</a:t>
            </a:r>
          </a:p>
          <a:p>
            <a:endParaRPr lang="en-US" dirty="0"/>
          </a:p>
          <a:p>
            <a:r>
              <a:rPr lang="en-US" dirty="0" smtClean="0"/>
              <a:t>Counselling and emotional support</a:t>
            </a:r>
          </a:p>
          <a:p>
            <a:endParaRPr lang="en-US" dirty="0"/>
          </a:p>
          <a:p>
            <a:r>
              <a:rPr lang="en-US" dirty="0" smtClean="0"/>
              <a:t>End of Life Preparation and Planning</a:t>
            </a:r>
          </a:p>
          <a:p>
            <a:endParaRPr lang="en-US" dirty="0"/>
          </a:p>
          <a:p>
            <a:r>
              <a:rPr lang="en-US" dirty="0" smtClean="0"/>
              <a:t>Supporting families and </a:t>
            </a:r>
            <a:r>
              <a:rPr lang="en-US" dirty="0" err="1" smtClean="0"/>
              <a:t>Carers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4585748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dirty="0" smtClean="0"/>
              <a:t>Effective Communication and Advocacy</a:t>
            </a:r>
            <a:endParaRPr lang="en-A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340768"/>
            <a:ext cx="7620000" cy="4800600"/>
          </a:xfrm>
        </p:spPr>
        <p:txBody>
          <a:bodyPr/>
          <a:lstStyle/>
          <a:p>
            <a:pPr marL="114300" lvl="0" indent="0" algn="ctr">
              <a:buNone/>
            </a:pPr>
            <a:r>
              <a:rPr lang="en-US" sz="2800" i="1" dirty="0" err="1" smtClean="0"/>
              <a:t>Gawande’s</a:t>
            </a:r>
            <a:r>
              <a:rPr lang="en-US" sz="2800" i="1" dirty="0" smtClean="0"/>
              <a:t> questions for all patients</a:t>
            </a:r>
            <a:endParaRPr lang="en-AU" sz="2800" i="1" dirty="0" smtClean="0"/>
          </a:p>
          <a:p>
            <a:pPr lvl="0"/>
            <a:endParaRPr lang="en-AU" dirty="0"/>
          </a:p>
          <a:p>
            <a:pPr lvl="0"/>
            <a:r>
              <a:rPr lang="en-AU" dirty="0" smtClean="0"/>
              <a:t>What </a:t>
            </a:r>
            <a:r>
              <a:rPr lang="en-AU" dirty="0"/>
              <a:t>is your understanding of the situation and it’s potential </a:t>
            </a:r>
            <a:r>
              <a:rPr lang="en-AU" dirty="0" smtClean="0"/>
              <a:t>outcomes?</a:t>
            </a:r>
          </a:p>
          <a:p>
            <a:pPr lvl="0"/>
            <a:endParaRPr lang="en-AU" dirty="0"/>
          </a:p>
          <a:p>
            <a:pPr lvl="0"/>
            <a:r>
              <a:rPr lang="en-AU" dirty="0"/>
              <a:t>What are your fears and what are your </a:t>
            </a:r>
            <a:r>
              <a:rPr lang="en-AU" dirty="0" smtClean="0"/>
              <a:t>hopes?</a:t>
            </a:r>
          </a:p>
          <a:p>
            <a:pPr lvl="0"/>
            <a:endParaRPr lang="en-AU" dirty="0"/>
          </a:p>
          <a:p>
            <a:pPr lvl="0"/>
            <a:r>
              <a:rPr lang="en-AU" dirty="0"/>
              <a:t>What are the trade offs you are willing to make and not willing to make</a:t>
            </a:r>
            <a:r>
              <a:rPr lang="en-AU" dirty="0" smtClean="0"/>
              <a:t>?</a:t>
            </a:r>
          </a:p>
          <a:p>
            <a:pPr lvl="0"/>
            <a:endParaRPr lang="en-AU" dirty="0"/>
          </a:p>
          <a:p>
            <a:pPr lvl="0"/>
            <a:r>
              <a:rPr lang="en-AU" dirty="0"/>
              <a:t>What is the course of action that best serves this understanding?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6436395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Bio-Psycho-Social </a:t>
            </a:r>
            <a:r>
              <a:rPr lang="en-US" dirty="0" err="1"/>
              <a:t>A</a:t>
            </a:r>
            <a:r>
              <a:rPr lang="en-US" dirty="0" err="1" smtClean="0"/>
              <a:t>ssessement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AU" dirty="0" smtClean="0"/>
              <a:t>Social </a:t>
            </a:r>
            <a:r>
              <a:rPr lang="en-AU" dirty="0"/>
              <a:t>work assessments </a:t>
            </a:r>
            <a:r>
              <a:rPr lang="en-AU" dirty="0" smtClean="0"/>
              <a:t>provide an outline of the patient’s </a:t>
            </a:r>
          </a:p>
          <a:p>
            <a:pPr marL="114300" indent="0">
              <a:buNone/>
            </a:pPr>
            <a:endParaRPr lang="en-AU" dirty="0" smtClean="0"/>
          </a:p>
          <a:p>
            <a:r>
              <a:rPr lang="en-AU" dirty="0" smtClean="0"/>
              <a:t>family dynamics</a:t>
            </a:r>
          </a:p>
          <a:p>
            <a:r>
              <a:rPr lang="en-AU" dirty="0"/>
              <a:t>ethnic, religious and cultural </a:t>
            </a:r>
            <a:r>
              <a:rPr lang="en-AU" dirty="0" smtClean="0"/>
              <a:t>background</a:t>
            </a:r>
          </a:p>
          <a:p>
            <a:r>
              <a:rPr lang="en-AU" dirty="0" smtClean="0"/>
              <a:t>experience </a:t>
            </a:r>
            <a:r>
              <a:rPr lang="en-AU" dirty="0"/>
              <a:t>of loss and change </a:t>
            </a:r>
            <a:endParaRPr lang="en-AU" dirty="0" smtClean="0"/>
          </a:p>
          <a:p>
            <a:r>
              <a:rPr lang="en-AU" dirty="0"/>
              <a:t>a</a:t>
            </a:r>
            <a:r>
              <a:rPr lang="en-AU" dirty="0" smtClean="0"/>
              <a:t>ttitude to illness and treatment options</a:t>
            </a:r>
          </a:p>
          <a:p>
            <a:r>
              <a:rPr lang="en-AU" dirty="0" smtClean="0"/>
              <a:t>need for practical help </a:t>
            </a:r>
          </a:p>
          <a:p>
            <a:r>
              <a:rPr lang="en-AU" dirty="0"/>
              <a:t>n</a:t>
            </a:r>
            <a:r>
              <a:rPr lang="en-AU" dirty="0" smtClean="0"/>
              <a:t>eed for emotional support and counselling</a:t>
            </a:r>
            <a:endParaRPr lang="en-US" dirty="0"/>
          </a:p>
          <a:p>
            <a:pPr marL="114300" indent="0">
              <a:buNone/>
            </a:pPr>
            <a:endParaRPr lang="en-US" dirty="0">
              <a:latin typeface="Arial Black" panose="020B0A04020102020204" pitchFamily="34" charset="0"/>
            </a:endParaRPr>
          </a:p>
          <a:p>
            <a:pPr marL="114300" indent="0" algn="ctr">
              <a:buNone/>
            </a:pPr>
            <a:r>
              <a:rPr lang="en-US" i="1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Assessments should be available to all members of the Renal Team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0417533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Community Support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7620000" cy="5060032"/>
          </a:xfrm>
        </p:spPr>
        <p:txBody>
          <a:bodyPr/>
          <a:lstStyle/>
          <a:p>
            <a:pPr marL="114300" indent="0">
              <a:buNone/>
            </a:pPr>
            <a:r>
              <a:rPr lang="en-US" dirty="0" smtClean="0"/>
              <a:t>Some of the </a:t>
            </a:r>
            <a:r>
              <a:rPr lang="en-US" dirty="0" err="1" smtClean="0"/>
              <a:t>organisations</a:t>
            </a:r>
            <a:r>
              <a:rPr lang="en-US" dirty="0" smtClean="0"/>
              <a:t> Social Workers Refer to:</a:t>
            </a:r>
          </a:p>
          <a:p>
            <a:pPr marL="114300" indent="0">
              <a:buNone/>
            </a:pPr>
            <a:endParaRPr lang="en-US" dirty="0" smtClean="0"/>
          </a:p>
          <a:p>
            <a:r>
              <a:rPr lang="en-US" dirty="0" smtClean="0"/>
              <a:t>IPTAAS  </a:t>
            </a:r>
            <a:r>
              <a:rPr lang="en-US" i="1" dirty="0" smtClean="0"/>
              <a:t>Isolated Patient Travel and Accommodation Scheme </a:t>
            </a:r>
          </a:p>
          <a:p>
            <a:r>
              <a:rPr lang="en-US" dirty="0" smtClean="0"/>
              <a:t>My Aged Care – Home Care, Respite Care, ACAT, </a:t>
            </a:r>
          </a:p>
          <a:p>
            <a:r>
              <a:rPr lang="en-US" dirty="0" err="1" smtClean="0"/>
              <a:t>Centrelink</a:t>
            </a:r>
            <a:endParaRPr lang="en-US" dirty="0" smtClean="0"/>
          </a:p>
          <a:p>
            <a:r>
              <a:rPr lang="en-US" dirty="0" smtClean="0"/>
              <a:t>Community Transport Providers </a:t>
            </a:r>
          </a:p>
          <a:p>
            <a:r>
              <a:rPr lang="en-US" dirty="0" smtClean="0"/>
              <a:t>Housing</a:t>
            </a:r>
            <a:endParaRPr lang="en-US" dirty="0"/>
          </a:p>
          <a:p>
            <a:r>
              <a:rPr lang="en-US" dirty="0" smtClean="0"/>
              <a:t> </a:t>
            </a:r>
            <a:r>
              <a:rPr lang="en-US" dirty="0" err="1" smtClean="0"/>
              <a:t>Carer</a:t>
            </a:r>
            <a:r>
              <a:rPr lang="en-US" dirty="0" smtClean="0"/>
              <a:t> Respite Services</a:t>
            </a:r>
          </a:p>
          <a:p>
            <a:r>
              <a:rPr lang="en-US" dirty="0" smtClean="0"/>
              <a:t>Electricity and Water Rebates</a:t>
            </a:r>
          </a:p>
          <a:p>
            <a:r>
              <a:rPr lang="en-US" dirty="0" smtClean="0"/>
              <a:t>Community legal services</a:t>
            </a:r>
          </a:p>
          <a:p>
            <a:r>
              <a:rPr lang="en-US" dirty="0" smtClean="0"/>
              <a:t>Enable (equipment)</a:t>
            </a:r>
          </a:p>
          <a:p>
            <a:r>
              <a:rPr lang="en-US" dirty="0" smtClean="0"/>
              <a:t>Charities such as the Walter and Eliza Hall Survival Fund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1474842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dirty="0" smtClean="0"/>
              <a:t>Counselling and Emotional Support</a:t>
            </a:r>
            <a:endParaRPr lang="en-A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Listening</a:t>
            </a:r>
          </a:p>
          <a:p>
            <a:r>
              <a:rPr lang="en-US" dirty="0" smtClean="0"/>
              <a:t>Supporting</a:t>
            </a:r>
          </a:p>
          <a:p>
            <a:r>
              <a:rPr lang="en-US" dirty="0" smtClean="0"/>
              <a:t>Counselling</a:t>
            </a:r>
          </a:p>
          <a:p>
            <a:r>
              <a:rPr lang="en-US" dirty="0" smtClean="0"/>
              <a:t>Acknowledging spiritual and religious beliefs</a:t>
            </a:r>
          </a:p>
          <a:p>
            <a:pPr marL="114300" indent="0">
              <a:buNone/>
            </a:pPr>
            <a:endParaRPr lang="en-US" dirty="0" smtClean="0"/>
          </a:p>
          <a:p>
            <a:pPr marL="114300" indent="0">
              <a:buNone/>
            </a:pPr>
            <a:endParaRPr lang="en-US" dirty="0"/>
          </a:p>
          <a:p>
            <a:pPr marL="114300" indent="0" algn="ctr">
              <a:buNone/>
            </a:pPr>
            <a:r>
              <a:rPr lang="en-US" b="1" dirty="0" smtClean="0"/>
              <a:t>The ‘dying role’</a:t>
            </a:r>
            <a:endParaRPr lang="en-US" b="1" dirty="0"/>
          </a:p>
          <a:p>
            <a:pPr algn="ctr"/>
            <a:r>
              <a:rPr lang="en-US" i="1" dirty="0" smtClean="0"/>
              <a:t>To share memories</a:t>
            </a:r>
          </a:p>
          <a:p>
            <a:pPr algn="ctr"/>
            <a:r>
              <a:rPr lang="en-US" i="1" dirty="0" smtClean="0"/>
              <a:t>To make peace with God</a:t>
            </a:r>
          </a:p>
          <a:p>
            <a:pPr algn="ctr"/>
            <a:r>
              <a:rPr lang="en-US" i="1" dirty="0" smtClean="0"/>
              <a:t>To ensure those left behind will be OK</a:t>
            </a:r>
            <a:endParaRPr lang="en-AU" i="1" dirty="0"/>
          </a:p>
        </p:txBody>
      </p:sp>
    </p:spTree>
    <p:extLst>
      <p:ext uri="{BB962C8B-B14F-4D97-AF65-F5344CB8AC3E}">
        <p14:creationId xmlns:p14="http://schemas.microsoft.com/office/powerpoint/2010/main" val="23826033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End of Life Planning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70% of us die with other people having to make decisions for us about medical care</a:t>
            </a:r>
          </a:p>
          <a:p>
            <a:endParaRPr lang="en-US" dirty="0"/>
          </a:p>
          <a:p>
            <a:r>
              <a:rPr lang="en-US" dirty="0" smtClean="0"/>
              <a:t>Advance Care Directives</a:t>
            </a:r>
          </a:p>
          <a:p>
            <a:endParaRPr lang="en-US" dirty="0"/>
          </a:p>
          <a:p>
            <a:r>
              <a:rPr lang="en-US" dirty="0" smtClean="0"/>
              <a:t>Appointment of Enduring Guardian</a:t>
            </a:r>
          </a:p>
          <a:p>
            <a:endParaRPr lang="en-US" dirty="0" smtClean="0"/>
          </a:p>
          <a:p>
            <a:r>
              <a:rPr lang="en-US" dirty="0" smtClean="0"/>
              <a:t>Discussions between patients and families</a:t>
            </a:r>
          </a:p>
          <a:p>
            <a:endParaRPr lang="en-US" dirty="0"/>
          </a:p>
          <a:p>
            <a:r>
              <a:rPr lang="en-US" dirty="0" smtClean="0"/>
              <a:t>Stanford </a:t>
            </a:r>
            <a:r>
              <a:rPr lang="en-US" dirty="0" err="1" smtClean="0"/>
              <a:t>Univ</a:t>
            </a:r>
            <a:r>
              <a:rPr lang="en-US" dirty="0" smtClean="0"/>
              <a:t> Study - 88% Doctors would chose conservative care if diagnosed with a terminal illness 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7273720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AU" dirty="0" smtClean="0"/>
              <a:t>Supporting Families and Carers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algn="ctr">
              <a:buNone/>
            </a:pPr>
            <a:r>
              <a:rPr lang="en-AU" sz="2800" i="1" dirty="0" smtClean="0"/>
              <a:t>An essential part of the social work role</a:t>
            </a:r>
          </a:p>
          <a:p>
            <a:endParaRPr lang="en-AU" dirty="0" smtClean="0"/>
          </a:p>
          <a:p>
            <a:r>
              <a:rPr lang="en-AU" dirty="0" smtClean="0"/>
              <a:t>Facilitation of family meetings</a:t>
            </a:r>
          </a:p>
          <a:p>
            <a:endParaRPr lang="en-AU" dirty="0" smtClean="0"/>
          </a:p>
          <a:p>
            <a:r>
              <a:rPr lang="en-AU" dirty="0" smtClean="0"/>
              <a:t>Providing support to carers</a:t>
            </a:r>
          </a:p>
          <a:p>
            <a:endParaRPr lang="en-AU" dirty="0" smtClean="0"/>
          </a:p>
          <a:p>
            <a:r>
              <a:rPr lang="en-AU" dirty="0" smtClean="0"/>
              <a:t>Including families in decision making</a:t>
            </a:r>
          </a:p>
          <a:p>
            <a:endParaRPr lang="en-AU" dirty="0"/>
          </a:p>
          <a:p>
            <a:r>
              <a:rPr lang="en-AU" dirty="0" smtClean="0"/>
              <a:t>Endings matter to those left behind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64467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 Summary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7620000" cy="4800600"/>
          </a:xfrm>
        </p:spPr>
        <p:txBody>
          <a:bodyPr/>
          <a:lstStyle/>
          <a:p>
            <a:pPr marL="114300" indent="0">
              <a:buNone/>
            </a:pPr>
            <a:endParaRPr lang="en-US" dirty="0" smtClean="0"/>
          </a:p>
          <a:p>
            <a:r>
              <a:rPr lang="en-US" dirty="0" smtClean="0"/>
              <a:t>We need to aim for a ‘good death’ – or (better still) a good life right until the end</a:t>
            </a:r>
          </a:p>
          <a:p>
            <a:endParaRPr lang="en-US" dirty="0"/>
          </a:p>
          <a:p>
            <a:r>
              <a:rPr lang="en-US" dirty="0" smtClean="0"/>
              <a:t>Every patient has different life priorities which need to be listened to and respected</a:t>
            </a:r>
          </a:p>
          <a:p>
            <a:endParaRPr lang="en-US" dirty="0"/>
          </a:p>
          <a:p>
            <a:r>
              <a:rPr lang="en-US" dirty="0" smtClean="0"/>
              <a:t>In end of life care, medical treatments should only be provided after a considered and consultative process</a:t>
            </a:r>
          </a:p>
          <a:p>
            <a:endParaRPr lang="en-US" dirty="0"/>
          </a:p>
          <a:p>
            <a:r>
              <a:rPr lang="en-US" dirty="0"/>
              <a:t>Social Workers are essential members of a multi-</a:t>
            </a:r>
            <a:r>
              <a:rPr lang="en-US" dirty="0" err="1"/>
              <a:t>disciplanary</a:t>
            </a:r>
            <a:r>
              <a:rPr lang="en-US" dirty="0"/>
              <a:t> </a:t>
            </a:r>
            <a:r>
              <a:rPr lang="en-US" dirty="0" smtClean="0"/>
              <a:t>renal teams!</a:t>
            </a:r>
            <a:endParaRPr lang="en-US" dirty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28966891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455</TotalTime>
  <Words>602</Words>
  <Application>Microsoft Office PowerPoint</Application>
  <PresentationFormat>On-screen Show (4:3)</PresentationFormat>
  <Paragraphs>124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 Unicode MS</vt:lpstr>
      <vt:lpstr>Arial</vt:lpstr>
      <vt:lpstr>Arial Black</vt:lpstr>
      <vt:lpstr>Calibri</vt:lpstr>
      <vt:lpstr>Cambria</vt:lpstr>
      <vt:lpstr>Adjacency</vt:lpstr>
      <vt:lpstr>Keeping the End in Sight</vt:lpstr>
      <vt:lpstr>PowerPoint Presentation</vt:lpstr>
      <vt:lpstr>PowerPoint Presentation</vt:lpstr>
      <vt:lpstr>The changing nature of dying…</vt:lpstr>
      <vt:lpstr>Priorities for people at the end of their lives….</vt:lpstr>
      <vt:lpstr>Social workers…..</vt:lpstr>
      <vt:lpstr>Social Work Roles Include:</vt:lpstr>
      <vt:lpstr>Effective Communication and Advocacy</vt:lpstr>
      <vt:lpstr>Bio-Psycho-Social Assessement</vt:lpstr>
      <vt:lpstr>Community Support</vt:lpstr>
      <vt:lpstr>Counselling and Emotional Support</vt:lpstr>
      <vt:lpstr>End of Life Planning</vt:lpstr>
      <vt:lpstr>Supporting Families and Carers</vt:lpstr>
      <vt:lpstr>In Summary</vt:lpstr>
    </vt:vector>
  </TitlesOfParts>
  <Company>NSW Health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Keeping the End in Sight</dc:title>
  <dc:creator>Waters, Jane</dc:creator>
  <cp:lastModifiedBy>Anna Hoffman</cp:lastModifiedBy>
  <cp:revision>30</cp:revision>
  <cp:lastPrinted>2015-08-17T07:04:04Z</cp:lastPrinted>
  <dcterms:created xsi:type="dcterms:W3CDTF">2015-08-04T05:40:30Z</dcterms:created>
  <dcterms:modified xsi:type="dcterms:W3CDTF">2020-07-14T06:35:43Z</dcterms:modified>
</cp:coreProperties>
</file>