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9"/>
  </p:notesMasterIdLst>
  <p:sldIdLst>
    <p:sldId id="256" r:id="rId2"/>
    <p:sldId id="305" r:id="rId3"/>
    <p:sldId id="257" r:id="rId4"/>
    <p:sldId id="333" r:id="rId5"/>
    <p:sldId id="304" r:id="rId6"/>
    <p:sldId id="338" r:id="rId7"/>
    <p:sldId id="261" r:id="rId8"/>
    <p:sldId id="308" r:id="rId9"/>
    <p:sldId id="339" r:id="rId10"/>
    <p:sldId id="306" r:id="rId11"/>
    <p:sldId id="307" r:id="rId12"/>
    <p:sldId id="310" r:id="rId13"/>
    <p:sldId id="311" r:id="rId14"/>
    <p:sldId id="340" r:id="rId15"/>
    <p:sldId id="312" r:id="rId16"/>
    <p:sldId id="313" r:id="rId17"/>
    <p:sldId id="314" r:id="rId18"/>
    <p:sldId id="344" r:id="rId19"/>
    <p:sldId id="315" r:id="rId20"/>
    <p:sldId id="316" r:id="rId21"/>
    <p:sldId id="318" r:id="rId22"/>
    <p:sldId id="320" r:id="rId23"/>
    <p:sldId id="317" r:id="rId24"/>
    <p:sldId id="321" r:id="rId25"/>
    <p:sldId id="322" r:id="rId26"/>
    <p:sldId id="323" r:id="rId27"/>
    <p:sldId id="324" r:id="rId28"/>
    <p:sldId id="329" r:id="rId29"/>
    <p:sldId id="332" r:id="rId30"/>
    <p:sldId id="325" r:id="rId31"/>
    <p:sldId id="327" r:id="rId32"/>
    <p:sldId id="326" r:id="rId33"/>
    <p:sldId id="328" r:id="rId34"/>
    <p:sldId id="330" r:id="rId35"/>
    <p:sldId id="331" r:id="rId36"/>
    <p:sldId id="341" r:id="rId37"/>
    <p:sldId id="260"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908"/>
    <p:restoredTop sz="94769"/>
  </p:normalViewPr>
  <p:slideViewPr>
    <p:cSldViewPr snapToGrid="0">
      <p:cViewPr varScale="1">
        <p:scale>
          <a:sx n="72" d="100"/>
          <a:sy n="72" d="100"/>
        </p:scale>
        <p:origin x="50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D03939-E1C8-704A-9306-C4754F0FAE00}" type="datetimeFigureOut">
              <a:rPr lang="en-US" smtClean="0"/>
              <a:t>11/30/2023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560A6F-A878-1140-9172-595E4F3C297F}" type="slidenum">
              <a:rPr lang="en-US" smtClean="0"/>
              <a:t>‹#›</a:t>
            </a:fld>
            <a:endParaRPr lang="en-US"/>
          </a:p>
        </p:txBody>
      </p:sp>
    </p:spTree>
    <p:extLst>
      <p:ext uri="{BB962C8B-B14F-4D97-AF65-F5344CB8AC3E}">
        <p14:creationId xmlns:p14="http://schemas.microsoft.com/office/powerpoint/2010/main" val="25344928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3. Webster, Morton et al. Seminar</a:t>
            </a:r>
            <a:r>
              <a:rPr lang="en-AU" baseline="0" dirty="0"/>
              <a:t> – Chronic Kidney Disease. The Lancet 2017; 389: 1238-52.</a:t>
            </a:r>
            <a:endParaRPr lang="en-AU" dirty="0"/>
          </a:p>
          <a:p>
            <a:endParaRPr lang="en-AU" dirty="0"/>
          </a:p>
        </p:txBody>
      </p:sp>
      <p:sp>
        <p:nvSpPr>
          <p:cNvPr id="4" name="Slide Number Placeholder 3"/>
          <p:cNvSpPr>
            <a:spLocks noGrp="1"/>
          </p:cNvSpPr>
          <p:nvPr>
            <p:ph type="sldNum" sz="quarter" idx="10"/>
          </p:nvPr>
        </p:nvSpPr>
        <p:spPr/>
        <p:txBody>
          <a:bodyPr/>
          <a:lstStyle/>
          <a:p>
            <a:fld id="{1AFEF755-3724-4DE1-8850-6D31429BF5D1}" type="slidenum">
              <a:rPr lang="en-AU" smtClean="0"/>
              <a:t>5</a:t>
            </a:fld>
            <a:endParaRPr lang="en-AU"/>
          </a:p>
        </p:txBody>
      </p:sp>
    </p:spTree>
    <p:extLst>
      <p:ext uri="{BB962C8B-B14F-4D97-AF65-F5344CB8AC3E}">
        <p14:creationId xmlns:p14="http://schemas.microsoft.com/office/powerpoint/2010/main" val="3969977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A68D8-98BF-D7BE-A585-397F101980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45770A3-DFCB-776D-16B2-3466389B56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DA72A3A-92B0-BAEB-76E5-2A876BECF0DC}"/>
              </a:ext>
            </a:extLst>
          </p:cNvPr>
          <p:cNvSpPr>
            <a:spLocks noGrp="1"/>
          </p:cNvSpPr>
          <p:nvPr>
            <p:ph type="dt" sz="half" idx="10"/>
          </p:nvPr>
        </p:nvSpPr>
        <p:spPr/>
        <p:txBody>
          <a:bodyPr/>
          <a:lstStyle/>
          <a:p>
            <a:fld id="{F7C40BF1-E49A-1846-A955-94B19ACAE62A}" type="datetimeFigureOut">
              <a:rPr lang="en-US" smtClean="0"/>
              <a:t>11/30/2023</a:t>
            </a:fld>
            <a:endParaRPr lang="en-US"/>
          </a:p>
        </p:txBody>
      </p:sp>
      <p:sp>
        <p:nvSpPr>
          <p:cNvPr id="5" name="Footer Placeholder 4">
            <a:extLst>
              <a:ext uri="{FF2B5EF4-FFF2-40B4-BE49-F238E27FC236}">
                <a16:creationId xmlns:a16="http://schemas.microsoft.com/office/drawing/2014/main" id="{79E02163-B7C6-712C-D767-32ACBF54FD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715A2C-C681-F78E-B376-8BCE530F14F1}"/>
              </a:ext>
            </a:extLst>
          </p:cNvPr>
          <p:cNvSpPr>
            <a:spLocks noGrp="1"/>
          </p:cNvSpPr>
          <p:nvPr>
            <p:ph type="sldNum" sz="quarter" idx="12"/>
          </p:nvPr>
        </p:nvSpPr>
        <p:spPr/>
        <p:txBody>
          <a:bodyPr/>
          <a:lstStyle/>
          <a:p>
            <a:fld id="{F718F6CB-06D9-384F-9842-C1BCDB1A1356}" type="slidenum">
              <a:rPr lang="en-US" smtClean="0"/>
              <a:t>‹#›</a:t>
            </a:fld>
            <a:endParaRPr lang="en-US"/>
          </a:p>
        </p:txBody>
      </p:sp>
    </p:spTree>
    <p:extLst>
      <p:ext uri="{BB962C8B-B14F-4D97-AF65-F5344CB8AC3E}">
        <p14:creationId xmlns:p14="http://schemas.microsoft.com/office/powerpoint/2010/main" val="123645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2C067-5C41-C931-AA6C-BA436098489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E39B1E1-6AE4-25EF-0477-5B5993AF3A8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0D3D646-70E6-8ABC-EFBD-E56CEFEEF617}"/>
              </a:ext>
            </a:extLst>
          </p:cNvPr>
          <p:cNvSpPr>
            <a:spLocks noGrp="1"/>
          </p:cNvSpPr>
          <p:nvPr>
            <p:ph type="dt" sz="half" idx="10"/>
          </p:nvPr>
        </p:nvSpPr>
        <p:spPr/>
        <p:txBody>
          <a:bodyPr/>
          <a:lstStyle/>
          <a:p>
            <a:fld id="{F7C40BF1-E49A-1846-A955-94B19ACAE62A}" type="datetimeFigureOut">
              <a:rPr lang="en-US" smtClean="0"/>
              <a:t>11/30/2023</a:t>
            </a:fld>
            <a:endParaRPr lang="en-US"/>
          </a:p>
        </p:txBody>
      </p:sp>
      <p:sp>
        <p:nvSpPr>
          <p:cNvPr id="5" name="Footer Placeholder 4">
            <a:extLst>
              <a:ext uri="{FF2B5EF4-FFF2-40B4-BE49-F238E27FC236}">
                <a16:creationId xmlns:a16="http://schemas.microsoft.com/office/drawing/2014/main" id="{BB9D0E83-B294-0F56-618B-7C9356A3E6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183317-8419-BA0F-AB1E-E0BCEE99DD5B}"/>
              </a:ext>
            </a:extLst>
          </p:cNvPr>
          <p:cNvSpPr>
            <a:spLocks noGrp="1"/>
          </p:cNvSpPr>
          <p:nvPr>
            <p:ph type="sldNum" sz="quarter" idx="12"/>
          </p:nvPr>
        </p:nvSpPr>
        <p:spPr/>
        <p:txBody>
          <a:bodyPr/>
          <a:lstStyle/>
          <a:p>
            <a:fld id="{F718F6CB-06D9-384F-9842-C1BCDB1A1356}" type="slidenum">
              <a:rPr lang="en-US" smtClean="0"/>
              <a:t>‹#›</a:t>
            </a:fld>
            <a:endParaRPr lang="en-US"/>
          </a:p>
        </p:txBody>
      </p:sp>
    </p:spTree>
    <p:extLst>
      <p:ext uri="{BB962C8B-B14F-4D97-AF65-F5344CB8AC3E}">
        <p14:creationId xmlns:p14="http://schemas.microsoft.com/office/powerpoint/2010/main" val="2634118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2EDF7-5C3E-6027-DE64-AEF449318B5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A18F7DD-CDB3-F0B8-68E0-ECBFB54FFCF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2FF62A8-DA66-CFB1-9D9B-2DFAB9C6592C}"/>
              </a:ext>
            </a:extLst>
          </p:cNvPr>
          <p:cNvSpPr>
            <a:spLocks noGrp="1"/>
          </p:cNvSpPr>
          <p:nvPr>
            <p:ph type="dt" sz="half" idx="10"/>
          </p:nvPr>
        </p:nvSpPr>
        <p:spPr/>
        <p:txBody>
          <a:bodyPr/>
          <a:lstStyle/>
          <a:p>
            <a:fld id="{F7C40BF1-E49A-1846-A955-94B19ACAE62A}" type="datetimeFigureOut">
              <a:rPr lang="en-US" smtClean="0"/>
              <a:t>11/30/2023</a:t>
            </a:fld>
            <a:endParaRPr lang="en-US"/>
          </a:p>
        </p:txBody>
      </p:sp>
      <p:sp>
        <p:nvSpPr>
          <p:cNvPr id="5" name="Footer Placeholder 4">
            <a:extLst>
              <a:ext uri="{FF2B5EF4-FFF2-40B4-BE49-F238E27FC236}">
                <a16:creationId xmlns:a16="http://schemas.microsoft.com/office/drawing/2014/main" id="{00EF5038-3CDB-8A37-98BA-CF45540F52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D03C58-3944-EF90-65CA-30654EB6C645}"/>
              </a:ext>
            </a:extLst>
          </p:cNvPr>
          <p:cNvSpPr>
            <a:spLocks noGrp="1"/>
          </p:cNvSpPr>
          <p:nvPr>
            <p:ph type="sldNum" sz="quarter" idx="12"/>
          </p:nvPr>
        </p:nvSpPr>
        <p:spPr/>
        <p:txBody>
          <a:bodyPr/>
          <a:lstStyle/>
          <a:p>
            <a:fld id="{F718F6CB-06D9-384F-9842-C1BCDB1A1356}" type="slidenum">
              <a:rPr lang="en-US" smtClean="0"/>
              <a:t>‹#›</a:t>
            </a:fld>
            <a:endParaRPr lang="en-US"/>
          </a:p>
        </p:txBody>
      </p:sp>
    </p:spTree>
    <p:extLst>
      <p:ext uri="{BB962C8B-B14F-4D97-AF65-F5344CB8AC3E}">
        <p14:creationId xmlns:p14="http://schemas.microsoft.com/office/powerpoint/2010/main" val="192886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6ADDF1-FB97-84A3-B175-9D5243F4FE0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CF8003A-C9DB-7F73-5F64-4D542BCFF1C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580CB65-271B-BF78-CBCE-41E2B0B7A81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3479151-347F-72D9-2FAF-6F886AB57904}"/>
              </a:ext>
            </a:extLst>
          </p:cNvPr>
          <p:cNvSpPr>
            <a:spLocks noGrp="1"/>
          </p:cNvSpPr>
          <p:nvPr>
            <p:ph type="dt" sz="half" idx="10"/>
          </p:nvPr>
        </p:nvSpPr>
        <p:spPr/>
        <p:txBody>
          <a:bodyPr/>
          <a:lstStyle/>
          <a:p>
            <a:fld id="{F7C40BF1-E49A-1846-A955-94B19ACAE62A}" type="datetimeFigureOut">
              <a:rPr lang="en-US" smtClean="0"/>
              <a:t>11/30/2023</a:t>
            </a:fld>
            <a:endParaRPr lang="en-US"/>
          </a:p>
        </p:txBody>
      </p:sp>
      <p:sp>
        <p:nvSpPr>
          <p:cNvPr id="6" name="Footer Placeholder 5">
            <a:extLst>
              <a:ext uri="{FF2B5EF4-FFF2-40B4-BE49-F238E27FC236}">
                <a16:creationId xmlns:a16="http://schemas.microsoft.com/office/drawing/2014/main" id="{582C9519-CAB4-9552-EEAE-AE3B5274FB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BA451F-1EBD-133C-9C34-44DAE9C21572}"/>
              </a:ext>
            </a:extLst>
          </p:cNvPr>
          <p:cNvSpPr>
            <a:spLocks noGrp="1"/>
          </p:cNvSpPr>
          <p:nvPr>
            <p:ph type="sldNum" sz="quarter" idx="12"/>
          </p:nvPr>
        </p:nvSpPr>
        <p:spPr/>
        <p:txBody>
          <a:bodyPr/>
          <a:lstStyle/>
          <a:p>
            <a:fld id="{F718F6CB-06D9-384F-9842-C1BCDB1A1356}" type="slidenum">
              <a:rPr lang="en-US" smtClean="0"/>
              <a:t>‹#›</a:t>
            </a:fld>
            <a:endParaRPr lang="en-US"/>
          </a:p>
        </p:txBody>
      </p:sp>
    </p:spTree>
    <p:extLst>
      <p:ext uri="{BB962C8B-B14F-4D97-AF65-F5344CB8AC3E}">
        <p14:creationId xmlns:p14="http://schemas.microsoft.com/office/powerpoint/2010/main" val="42171133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5E5BF-66C8-41A3-4D46-E853E282B72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0070ECB-2C4B-37DC-181D-D8E58D575A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E84C346-65D6-59E8-B300-C51A62EB60E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1B7C9A-B1AD-BAD5-BB66-BFB6A660B23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298CC6-B404-1993-9AE1-15C43245B87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8B294ED-B151-2352-9C0E-40A7920299BF}"/>
              </a:ext>
            </a:extLst>
          </p:cNvPr>
          <p:cNvSpPr>
            <a:spLocks noGrp="1"/>
          </p:cNvSpPr>
          <p:nvPr>
            <p:ph type="dt" sz="half" idx="10"/>
          </p:nvPr>
        </p:nvSpPr>
        <p:spPr/>
        <p:txBody>
          <a:bodyPr/>
          <a:lstStyle/>
          <a:p>
            <a:fld id="{F7C40BF1-E49A-1846-A955-94B19ACAE62A}" type="datetimeFigureOut">
              <a:rPr lang="en-US" smtClean="0"/>
              <a:t>11/30/2023</a:t>
            </a:fld>
            <a:endParaRPr lang="en-US"/>
          </a:p>
        </p:txBody>
      </p:sp>
      <p:sp>
        <p:nvSpPr>
          <p:cNvPr id="8" name="Footer Placeholder 7">
            <a:extLst>
              <a:ext uri="{FF2B5EF4-FFF2-40B4-BE49-F238E27FC236}">
                <a16:creationId xmlns:a16="http://schemas.microsoft.com/office/drawing/2014/main" id="{D4BACE85-8FA0-1DEC-E89C-FB9031AF881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DB66D14-2605-E7D1-B0E1-30A91D0DC9FE}"/>
              </a:ext>
            </a:extLst>
          </p:cNvPr>
          <p:cNvSpPr>
            <a:spLocks noGrp="1"/>
          </p:cNvSpPr>
          <p:nvPr>
            <p:ph type="sldNum" sz="quarter" idx="12"/>
          </p:nvPr>
        </p:nvSpPr>
        <p:spPr/>
        <p:txBody>
          <a:bodyPr/>
          <a:lstStyle/>
          <a:p>
            <a:fld id="{F718F6CB-06D9-384F-9842-C1BCDB1A1356}" type="slidenum">
              <a:rPr lang="en-US" smtClean="0"/>
              <a:t>‹#›</a:t>
            </a:fld>
            <a:endParaRPr lang="en-US"/>
          </a:p>
        </p:txBody>
      </p:sp>
    </p:spTree>
    <p:extLst>
      <p:ext uri="{BB962C8B-B14F-4D97-AF65-F5344CB8AC3E}">
        <p14:creationId xmlns:p14="http://schemas.microsoft.com/office/powerpoint/2010/main" val="61762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66616-4FE2-E510-CD08-6197D67D326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12BA09D-BA2D-E973-F7CB-5B353370F176}"/>
              </a:ext>
            </a:extLst>
          </p:cNvPr>
          <p:cNvSpPr>
            <a:spLocks noGrp="1"/>
          </p:cNvSpPr>
          <p:nvPr>
            <p:ph type="dt" sz="half" idx="10"/>
          </p:nvPr>
        </p:nvSpPr>
        <p:spPr/>
        <p:txBody>
          <a:bodyPr/>
          <a:lstStyle/>
          <a:p>
            <a:fld id="{F7C40BF1-E49A-1846-A955-94B19ACAE62A}" type="datetimeFigureOut">
              <a:rPr lang="en-US" smtClean="0"/>
              <a:t>11/30/2023</a:t>
            </a:fld>
            <a:endParaRPr lang="en-US"/>
          </a:p>
        </p:txBody>
      </p:sp>
      <p:sp>
        <p:nvSpPr>
          <p:cNvPr id="4" name="Footer Placeholder 3">
            <a:extLst>
              <a:ext uri="{FF2B5EF4-FFF2-40B4-BE49-F238E27FC236}">
                <a16:creationId xmlns:a16="http://schemas.microsoft.com/office/drawing/2014/main" id="{5E279870-BA15-1050-544D-4C94E4D892A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9130DFF-0309-7C16-86DE-C1CF251E2723}"/>
              </a:ext>
            </a:extLst>
          </p:cNvPr>
          <p:cNvSpPr>
            <a:spLocks noGrp="1"/>
          </p:cNvSpPr>
          <p:nvPr>
            <p:ph type="sldNum" sz="quarter" idx="12"/>
          </p:nvPr>
        </p:nvSpPr>
        <p:spPr/>
        <p:txBody>
          <a:bodyPr/>
          <a:lstStyle/>
          <a:p>
            <a:fld id="{F718F6CB-06D9-384F-9842-C1BCDB1A1356}" type="slidenum">
              <a:rPr lang="en-US" smtClean="0"/>
              <a:t>‹#›</a:t>
            </a:fld>
            <a:endParaRPr lang="en-US"/>
          </a:p>
        </p:txBody>
      </p:sp>
    </p:spTree>
    <p:extLst>
      <p:ext uri="{BB962C8B-B14F-4D97-AF65-F5344CB8AC3E}">
        <p14:creationId xmlns:p14="http://schemas.microsoft.com/office/powerpoint/2010/main" val="3959589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3CB7B84-233E-762D-1F6B-72681D6EF5FA}"/>
              </a:ext>
            </a:extLst>
          </p:cNvPr>
          <p:cNvSpPr>
            <a:spLocks noGrp="1"/>
          </p:cNvSpPr>
          <p:nvPr>
            <p:ph type="dt" sz="half" idx="10"/>
          </p:nvPr>
        </p:nvSpPr>
        <p:spPr/>
        <p:txBody>
          <a:bodyPr/>
          <a:lstStyle/>
          <a:p>
            <a:fld id="{F7C40BF1-E49A-1846-A955-94B19ACAE62A}" type="datetimeFigureOut">
              <a:rPr lang="en-US" smtClean="0"/>
              <a:t>11/30/2023</a:t>
            </a:fld>
            <a:endParaRPr lang="en-US"/>
          </a:p>
        </p:txBody>
      </p:sp>
      <p:sp>
        <p:nvSpPr>
          <p:cNvPr id="3" name="Footer Placeholder 2">
            <a:extLst>
              <a:ext uri="{FF2B5EF4-FFF2-40B4-BE49-F238E27FC236}">
                <a16:creationId xmlns:a16="http://schemas.microsoft.com/office/drawing/2014/main" id="{E0A548F0-C866-DA88-C0FC-1F9795C50C5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244C5E-601C-D669-95E8-6988D4CCB837}"/>
              </a:ext>
            </a:extLst>
          </p:cNvPr>
          <p:cNvSpPr>
            <a:spLocks noGrp="1"/>
          </p:cNvSpPr>
          <p:nvPr>
            <p:ph type="sldNum" sz="quarter" idx="12"/>
          </p:nvPr>
        </p:nvSpPr>
        <p:spPr/>
        <p:txBody>
          <a:bodyPr/>
          <a:lstStyle/>
          <a:p>
            <a:fld id="{F718F6CB-06D9-384F-9842-C1BCDB1A1356}" type="slidenum">
              <a:rPr lang="en-US" smtClean="0"/>
              <a:t>‹#›</a:t>
            </a:fld>
            <a:endParaRPr lang="en-US"/>
          </a:p>
        </p:txBody>
      </p:sp>
    </p:spTree>
    <p:extLst>
      <p:ext uri="{BB962C8B-B14F-4D97-AF65-F5344CB8AC3E}">
        <p14:creationId xmlns:p14="http://schemas.microsoft.com/office/powerpoint/2010/main" val="3258273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6B507-1B4B-B2C7-683A-ED2546128BC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9A26F72-289E-774C-CC25-56619652B6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951BD04-EF61-5554-170E-2B49003ADF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717D1B0-ECBC-A80C-74F6-7799441C0749}"/>
              </a:ext>
            </a:extLst>
          </p:cNvPr>
          <p:cNvSpPr>
            <a:spLocks noGrp="1"/>
          </p:cNvSpPr>
          <p:nvPr>
            <p:ph type="dt" sz="half" idx="10"/>
          </p:nvPr>
        </p:nvSpPr>
        <p:spPr/>
        <p:txBody>
          <a:bodyPr/>
          <a:lstStyle/>
          <a:p>
            <a:fld id="{F7C40BF1-E49A-1846-A955-94B19ACAE62A}" type="datetimeFigureOut">
              <a:rPr lang="en-US" smtClean="0"/>
              <a:t>11/30/2023</a:t>
            </a:fld>
            <a:endParaRPr lang="en-US"/>
          </a:p>
        </p:txBody>
      </p:sp>
      <p:sp>
        <p:nvSpPr>
          <p:cNvPr id="6" name="Footer Placeholder 5">
            <a:extLst>
              <a:ext uri="{FF2B5EF4-FFF2-40B4-BE49-F238E27FC236}">
                <a16:creationId xmlns:a16="http://schemas.microsoft.com/office/drawing/2014/main" id="{A98C5371-D3B3-750C-D91D-6B2883F8C0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347B084-AB73-3CCD-A2EE-951367C78062}"/>
              </a:ext>
            </a:extLst>
          </p:cNvPr>
          <p:cNvSpPr>
            <a:spLocks noGrp="1"/>
          </p:cNvSpPr>
          <p:nvPr>
            <p:ph type="sldNum" sz="quarter" idx="12"/>
          </p:nvPr>
        </p:nvSpPr>
        <p:spPr/>
        <p:txBody>
          <a:bodyPr/>
          <a:lstStyle/>
          <a:p>
            <a:fld id="{F718F6CB-06D9-384F-9842-C1BCDB1A1356}" type="slidenum">
              <a:rPr lang="en-US" smtClean="0"/>
              <a:t>‹#›</a:t>
            </a:fld>
            <a:endParaRPr lang="en-US"/>
          </a:p>
        </p:txBody>
      </p:sp>
    </p:spTree>
    <p:extLst>
      <p:ext uri="{BB962C8B-B14F-4D97-AF65-F5344CB8AC3E}">
        <p14:creationId xmlns:p14="http://schemas.microsoft.com/office/powerpoint/2010/main" val="2331907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6705A-A90F-4467-0B40-97EC00F7CB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88047F3-217A-5669-8930-7E489128991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B96568C-DB58-3939-8BF9-73D3705FC4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CA2087-E2ED-C627-EE44-23A88C1B1919}"/>
              </a:ext>
            </a:extLst>
          </p:cNvPr>
          <p:cNvSpPr>
            <a:spLocks noGrp="1"/>
          </p:cNvSpPr>
          <p:nvPr>
            <p:ph type="dt" sz="half" idx="10"/>
          </p:nvPr>
        </p:nvSpPr>
        <p:spPr/>
        <p:txBody>
          <a:bodyPr/>
          <a:lstStyle/>
          <a:p>
            <a:fld id="{F7C40BF1-E49A-1846-A955-94B19ACAE62A}" type="datetimeFigureOut">
              <a:rPr lang="en-US" smtClean="0"/>
              <a:t>11/30/2023</a:t>
            </a:fld>
            <a:endParaRPr lang="en-US"/>
          </a:p>
        </p:txBody>
      </p:sp>
      <p:sp>
        <p:nvSpPr>
          <p:cNvPr id="6" name="Footer Placeholder 5">
            <a:extLst>
              <a:ext uri="{FF2B5EF4-FFF2-40B4-BE49-F238E27FC236}">
                <a16:creationId xmlns:a16="http://schemas.microsoft.com/office/drawing/2014/main" id="{DBADA3AC-E734-8162-D9EC-F8A7EE5B45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7426FA-8E51-80F8-AB8C-C98CAA144504}"/>
              </a:ext>
            </a:extLst>
          </p:cNvPr>
          <p:cNvSpPr>
            <a:spLocks noGrp="1"/>
          </p:cNvSpPr>
          <p:nvPr>
            <p:ph type="sldNum" sz="quarter" idx="12"/>
          </p:nvPr>
        </p:nvSpPr>
        <p:spPr/>
        <p:txBody>
          <a:bodyPr/>
          <a:lstStyle/>
          <a:p>
            <a:fld id="{F718F6CB-06D9-384F-9842-C1BCDB1A1356}" type="slidenum">
              <a:rPr lang="en-US" smtClean="0"/>
              <a:t>‹#›</a:t>
            </a:fld>
            <a:endParaRPr lang="en-US"/>
          </a:p>
        </p:txBody>
      </p:sp>
    </p:spTree>
    <p:extLst>
      <p:ext uri="{BB962C8B-B14F-4D97-AF65-F5344CB8AC3E}">
        <p14:creationId xmlns:p14="http://schemas.microsoft.com/office/powerpoint/2010/main" val="3580663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5CEC9-F2B1-ED46-6A21-F4B66163D14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2EF0F1B-54E7-CC08-D672-2435026619C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FFE3866-32CE-5E5E-849A-F3F90AFDC6AE}"/>
              </a:ext>
            </a:extLst>
          </p:cNvPr>
          <p:cNvSpPr>
            <a:spLocks noGrp="1"/>
          </p:cNvSpPr>
          <p:nvPr>
            <p:ph type="dt" sz="half" idx="10"/>
          </p:nvPr>
        </p:nvSpPr>
        <p:spPr/>
        <p:txBody>
          <a:bodyPr/>
          <a:lstStyle/>
          <a:p>
            <a:fld id="{F7C40BF1-E49A-1846-A955-94B19ACAE62A}" type="datetimeFigureOut">
              <a:rPr lang="en-US" smtClean="0"/>
              <a:t>11/30/2023</a:t>
            </a:fld>
            <a:endParaRPr lang="en-US"/>
          </a:p>
        </p:txBody>
      </p:sp>
      <p:sp>
        <p:nvSpPr>
          <p:cNvPr id="5" name="Footer Placeholder 4">
            <a:extLst>
              <a:ext uri="{FF2B5EF4-FFF2-40B4-BE49-F238E27FC236}">
                <a16:creationId xmlns:a16="http://schemas.microsoft.com/office/drawing/2014/main" id="{8EC4F6EE-BA93-8BBE-461F-58A1BF4B2F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E5B7B6-8F8F-1ACC-0E35-208401C287F7}"/>
              </a:ext>
            </a:extLst>
          </p:cNvPr>
          <p:cNvSpPr>
            <a:spLocks noGrp="1"/>
          </p:cNvSpPr>
          <p:nvPr>
            <p:ph type="sldNum" sz="quarter" idx="12"/>
          </p:nvPr>
        </p:nvSpPr>
        <p:spPr/>
        <p:txBody>
          <a:bodyPr/>
          <a:lstStyle/>
          <a:p>
            <a:fld id="{F718F6CB-06D9-384F-9842-C1BCDB1A1356}" type="slidenum">
              <a:rPr lang="en-US" smtClean="0"/>
              <a:t>‹#›</a:t>
            </a:fld>
            <a:endParaRPr lang="en-US"/>
          </a:p>
        </p:txBody>
      </p:sp>
    </p:spTree>
    <p:extLst>
      <p:ext uri="{BB962C8B-B14F-4D97-AF65-F5344CB8AC3E}">
        <p14:creationId xmlns:p14="http://schemas.microsoft.com/office/powerpoint/2010/main" val="2189587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3C60B6-796C-5D41-311C-BCB8C892C25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3294DB1-72AB-D741-C36A-520A287D4C9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997A358-C67D-74B3-1343-DD00C69E1F84}"/>
              </a:ext>
            </a:extLst>
          </p:cNvPr>
          <p:cNvSpPr>
            <a:spLocks noGrp="1"/>
          </p:cNvSpPr>
          <p:nvPr>
            <p:ph type="dt" sz="half" idx="10"/>
          </p:nvPr>
        </p:nvSpPr>
        <p:spPr/>
        <p:txBody>
          <a:bodyPr/>
          <a:lstStyle/>
          <a:p>
            <a:fld id="{F7C40BF1-E49A-1846-A955-94B19ACAE62A}" type="datetimeFigureOut">
              <a:rPr lang="en-US" smtClean="0"/>
              <a:t>11/30/2023</a:t>
            </a:fld>
            <a:endParaRPr lang="en-US"/>
          </a:p>
        </p:txBody>
      </p:sp>
      <p:sp>
        <p:nvSpPr>
          <p:cNvPr id="5" name="Footer Placeholder 4">
            <a:extLst>
              <a:ext uri="{FF2B5EF4-FFF2-40B4-BE49-F238E27FC236}">
                <a16:creationId xmlns:a16="http://schemas.microsoft.com/office/drawing/2014/main" id="{EC73DEFD-FB1A-7406-C912-8028DD1EBB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E7CB44-9027-9807-5A73-ADBEBDB6AFE5}"/>
              </a:ext>
            </a:extLst>
          </p:cNvPr>
          <p:cNvSpPr>
            <a:spLocks noGrp="1"/>
          </p:cNvSpPr>
          <p:nvPr>
            <p:ph type="sldNum" sz="quarter" idx="12"/>
          </p:nvPr>
        </p:nvSpPr>
        <p:spPr/>
        <p:txBody>
          <a:bodyPr/>
          <a:lstStyle/>
          <a:p>
            <a:fld id="{F718F6CB-06D9-384F-9842-C1BCDB1A1356}" type="slidenum">
              <a:rPr lang="en-US" smtClean="0"/>
              <a:t>‹#›</a:t>
            </a:fld>
            <a:endParaRPr lang="en-US"/>
          </a:p>
        </p:txBody>
      </p:sp>
    </p:spTree>
    <p:extLst>
      <p:ext uri="{BB962C8B-B14F-4D97-AF65-F5344CB8AC3E}">
        <p14:creationId xmlns:p14="http://schemas.microsoft.com/office/powerpoint/2010/main" val="3158824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1F36B0-0884-B87E-C9AE-CF938C9A7F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219A79E-8625-0AD3-68AE-E629D385D3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B01F4E5-6EF4-D9C6-EBDD-C2BF182845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C40BF1-E49A-1846-A955-94B19ACAE62A}" type="datetimeFigureOut">
              <a:rPr lang="en-US" smtClean="0"/>
              <a:t>11/30/2023</a:t>
            </a:fld>
            <a:endParaRPr lang="en-US"/>
          </a:p>
        </p:txBody>
      </p:sp>
      <p:sp>
        <p:nvSpPr>
          <p:cNvPr id="5" name="Footer Placeholder 4">
            <a:extLst>
              <a:ext uri="{FF2B5EF4-FFF2-40B4-BE49-F238E27FC236}">
                <a16:creationId xmlns:a16="http://schemas.microsoft.com/office/drawing/2014/main" id="{184A3F51-B881-9AA3-65CE-2818798132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4B907B4-BFEB-5E2B-9638-F92CA62759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18F6CB-06D9-384F-9842-C1BCDB1A1356}" type="slidenum">
              <a:rPr lang="en-US" smtClean="0"/>
              <a:t>‹#›</a:t>
            </a:fld>
            <a:endParaRPr lang="en-US"/>
          </a:p>
        </p:txBody>
      </p:sp>
    </p:spTree>
    <p:extLst>
      <p:ext uri="{BB962C8B-B14F-4D97-AF65-F5344CB8AC3E}">
        <p14:creationId xmlns:p14="http://schemas.microsoft.com/office/powerpoint/2010/main" val="17857587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m.au/url?sa=i&amp;rct=j&amp;q=&amp;esrc=s&amp;source=images&amp;cd=&amp;ved=2ahUKEwiYjp2Mp6fmAhVy7nMBHRxNDpIQjRx6BAgBEAQ&amp;url=https://commons.wikimedia.org/wiki/File:Female_shadow_anatomy_without_labels.svg&amp;psig=AOvVaw2W2yknFLPi5eOj1hqcfSe-&amp;ust=1575937566806810"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5 ways to ease pain using the mind-body connection - Harvard Health">
            <a:extLst>
              <a:ext uri="{FF2B5EF4-FFF2-40B4-BE49-F238E27FC236}">
                <a16:creationId xmlns:a16="http://schemas.microsoft.com/office/drawing/2014/main" id="{AE2520C7-9BAA-141C-77C5-742659CFEEA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37" r="23585" b="8154"/>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EB90A83-B34E-96BF-6D54-5D271B40C06C}"/>
              </a:ext>
            </a:extLst>
          </p:cNvPr>
          <p:cNvSpPr>
            <a:spLocks noGrp="1"/>
          </p:cNvSpPr>
          <p:nvPr>
            <p:ph type="ctrTitle"/>
          </p:nvPr>
        </p:nvSpPr>
        <p:spPr>
          <a:xfrm>
            <a:off x="477981" y="1122363"/>
            <a:ext cx="4023360" cy="3204134"/>
          </a:xfrm>
        </p:spPr>
        <p:txBody>
          <a:bodyPr anchor="b">
            <a:normAutofit/>
          </a:bodyPr>
          <a:lstStyle/>
          <a:p>
            <a:pPr algn="l"/>
            <a:r>
              <a:rPr lang="en-US" sz="4800"/>
              <a:t>Pain</a:t>
            </a:r>
          </a:p>
        </p:txBody>
      </p:sp>
      <p:sp>
        <p:nvSpPr>
          <p:cNvPr id="3" name="Subtitle 2">
            <a:extLst>
              <a:ext uri="{FF2B5EF4-FFF2-40B4-BE49-F238E27FC236}">
                <a16:creationId xmlns:a16="http://schemas.microsoft.com/office/drawing/2014/main" id="{6ABD8E64-44DB-0085-6248-0E247496095B}"/>
              </a:ext>
            </a:extLst>
          </p:cNvPr>
          <p:cNvSpPr>
            <a:spLocks noGrp="1"/>
          </p:cNvSpPr>
          <p:nvPr>
            <p:ph type="subTitle" idx="1"/>
          </p:nvPr>
        </p:nvSpPr>
        <p:spPr>
          <a:xfrm>
            <a:off x="477980" y="4872922"/>
            <a:ext cx="4023359" cy="1208141"/>
          </a:xfrm>
        </p:spPr>
        <p:txBody>
          <a:bodyPr>
            <a:normAutofit/>
          </a:bodyPr>
          <a:lstStyle/>
          <a:p>
            <a:pPr algn="l"/>
            <a:r>
              <a:rPr lang="en-US" sz="2000"/>
              <a:t>in ESKD</a:t>
            </a:r>
          </a:p>
        </p:txBody>
      </p:sp>
      <p:sp>
        <p:nvSpPr>
          <p:cNvPr id="1035" name="Rectangle 103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37" name="Rectangle 103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60116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463EB0A-3D7C-4AA5-BFA5-8EE5B4BA56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AF08FC-DBD6-B674-273F-9158540B5C06}"/>
              </a:ext>
            </a:extLst>
          </p:cNvPr>
          <p:cNvSpPr>
            <a:spLocks noGrp="1"/>
          </p:cNvSpPr>
          <p:nvPr>
            <p:ph type="title"/>
          </p:nvPr>
        </p:nvSpPr>
        <p:spPr>
          <a:xfrm>
            <a:off x="578651" y="1122363"/>
            <a:ext cx="11034695" cy="3174690"/>
          </a:xfrm>
        </p:spPr>
        <p:txBody>
          <a:bodyPr vert="horz" lIns="91440" tIns="45720" rIns="91440" bIns="45720" rtlCol="0" anchor="b">
            <a:normAutofit/>
          </a:bodyPr>
          <a:lstStyle/>
          <a:p>
            <a:r>
              <a:rPr lang="en-US" sz="3800" b="1" kern="1200" dirty="0">
                <a:solidFill>
                  <a:schemeClr val="tx1"/>
                </a:solidFill>
                <a:effectLst/>
                <a:latin typeface="+mj-lt"/>
                <a:ea typeface="+mj-ea"/>
                <a:cs typeface="+mj-cs"/>
              </a:rPr>
              <a:t>Pain </a:t>
            </a:r>
            <a:r>
              <a:rPr lang="en-US" sz="2400" kern="1200" dirty="0">
                <a:solidFill>
                  <a:schemeClr val="tx1"/>
                </a:solidFill>
                <a:effectLst/>
                <a:latin typeface="+mj-lt"/>
                <a:ea typeface="+mj-ea"/>
                <a:cs typeface="+mj-cs"/>
              </a:rPr>
              <a:t>is defined by the International Association for the Study of Pain as </a:t>
            </a:r>
            <a:r>
              <a:rPr lang="en-US" sz="3800" kern="1200" dirty="0">
                <a:solidFill>
                  <a:schemeClr val="tx1"/>
                </a:solidFill>
                <a:effectLst/>
                <a:latin typeface="+mj-lt"/>
                <a:ea typeface="+mj-ea"/>
                <a:cs typeface="+mj-cs"/>
              </a:rPr>
              <a:t>“an unpleasant </a:t>
            </a:r>
            <a:r>
              <a:rPr lang="en-US" sz="3800" b="1" kern="1200" dirty="0">
                <a:solidFill>
                  <a:schemeClr val="tx1"/>
                </a:solidFill>
                <a:effectLst/>
                <a:latin typeface="+mj-lt"/>
                <a:ea typeface="+mj-ea"/>
                <a:cs typeface="+mj-cs"/>
              </a:rPr>
              <a:t>sensory and emotional experience </a:t>
            </a:r>
            <a:r>
              <a:rPr lang="en-US" sz="3800" kern="1200" dirty="0">
                <a:solidFill>
                  <a:schemeClr val="tx1"/>
                </a:solidFill>
                <a:effectLst/>
                <a:latin typeface="+mj-lt"/>
                <a:ea typeface="+mj-ea"/>
                <a:cs typeface="+mj-cs"/>
              </a:rPr>
              <a:t>associated with actual or potential tissue damage or described in terms of such damage”.</a:t>
            </a:r>
            <a:br>
              <a:rPr lang="en-US" sz="3800" kern="1200" dirty="0">
                <a:solidFill>
                  <a:schemeClr val="tx1"/>
                </a:solidFill>
                <a:effectLst/>
                <a:latin typeface="+mj-lt"/>
                <a:ea typeface="+mj-ea"/>
                <a:cs typeface="+mj-cs"/>
              </a:rPr>
            </a:br>
            <a:endParaRPr lang="en-US" sz="3800" kern="1200" dirty="0">
              <a:solidFill>
                <a:schemeClr val="tx1"/>
              </a:solidFill>
              <a:latin typeface="+mj-lt"/>
              <a:ea typeface="+mj-ea"/>
              <a:cs typeface="+mj-cs"/>
            </a:endParaRPr>
          </a:p>
        </p:txBody>
      </p:sp>
      <p:sp>
        <p:nvSpPr>
          <p:cNvPr id="3" name="Text Placeholder 2">
            <a:extLst>
              <a:ext uri="{FF2B5EF4-FFF2-40B4-BE49-F238E27FC236}">
                <a16:creationId xmlns:a16="http://schemas.microsoft.com/office/drawing/2014/main" id="{67717DDB-5368-65B9-6C64-DFC49BB2FDA6}"/>
              </a:ext>
            </a:extLst>
          </p:cNvPr>
          <p:cNvSpPr>
            <a:spLocks noGrp="1"/>
          </p:cNvSpPr>
          <p:nvPr>
            <p:ph type="body" idx="1"/>
          </p:nvPr>
        </p:nvSpPr>
        <p:spPr>
          <a:xfrm>
            <a:off x="578651" y="4723637"/>
            <a:ext cx="11034695" cy="1481396"/>
          </a:xfrm>
        </p:spPr>
        <p:txBody>
          <a:bodyPr vert="horz" lIns="91440" tIns="45720" rIns="91440" bIns="45720" rtlCol="0">
            <a:normAutofit/>
          </a:bodyPr>
          <a:lstStyle/>
          <a:p>
            <a:r>
              <a:rPr lang="en-US" sz="2800" kern="1200" dirty="0">
                <a:solidFill>
                  <a:schemeClr val="tx1"/>
                </a:solidFill>
                <a:latin typeface="+mn-lt"/>
                <a:ea typeface="+mn-ea"/>
                <a:cs typeface="+mn-cs"/>
              </a:rPr>
              <a:t>Pain</a:t>
            </a:r>
            <a:r>
              <a:rPr lang="en-US" sz="2800" kern="1200" dirty="0">
                <a:solidFill>
                  <a:schemeClr val="tx1"/>
                </a:solidFill>
                <a:effectLst/>
                <a:latin typeface="+mn-lt"/>
                <a:ea typeface="+mn-ea"/>
                <a:cs typeface="+mn-cs"/>
              </a:rPr>
              <a:t> as a multidimensional phenomenon with physical and psychosocial components.</a:t>
            </a:r>
            <a:endParaRPr lang="en-US" sz="2800" kern="1200" dirty="0">
              <a:solidFill>
                <a:schemeClr val="tx1"/>
              </a:solidFill>
              <a:latin typeface="+mn-lt"/>
              <a:ea typeface="+mn-ea"/>
              <a:cs typeface="+mn-cs"/>
            </a:endParaRPr>
          </a:p>
        </p:txBody>
      </p:sp>
      <p:sp>
        <p:nvSpPr>
          <p:cNvPr id="10" name="Rectangle 9">
            <a:extLst>
              <a:ext uri="{FF2B5EF4-FFF2-40B4-BE49-F238E27FC236}">
                <a16:creationId xmlns:a16="http://schemas.microsoft.com/office/drawing/2014/main" id="{7945AD00-F967-454D-A4B2-39ABA5C88C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E9BC5B79-B912-427C-8219-E3E50943F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840770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CA14872-E126-DB2E-66A5-760558264E7C}"/>
              </a:ext>
            </a:extLst>
          </p:cNvPr>
          <p:cNvPicPr>
            <a:picLocks noChangeAspect="1"/>
          </p:cNvPicPr>
          <p:nvPr/>
        </p:nvPicPr>
        <p:blipFill>
          <a:blip r:embed="rId2"/>
          <a:stretch>
            <a:fillRect/>
          </a:stretch>
        </p:blipFill>
        <p:spPr>
          <a:xfrm>
            <a:off x="3695718" y="914400"/>
            <a:ext cx="4261987" cy="4968819"/>
          </a:xfrm>
          <a:prstGeom prst="rect">
            <a:avLst/>
          </a:prstGeom>
        </p:spPr>
      </p:pic>
      <p:sp>
        <p:nvSpPr>
          <p:cNvPr id="3" name="Oval 2">
            <a:extLst>
              <a:ext uri="{FF2B5EF4-FFF2-40B4-BE49-F238E27FC236}">
                <a16:creationId xmlns:a16="http://schemas.microsoft.com/office/drawing/2014/main" id="{37766E3D-477D-951B-0DAE-BFBE05537A7F}"/>
              </a:ext>
            </a:extLst>
          </p:cNvPr>
          <p:cNvSpPr/>
          <p:nvPr/>
        </p:nvSpPr>
        <p:spPr>
          <a:xfrm>
            <a:off x="3594194" y="2715597"/>
            <a:ext cx="4927412" cy="621648"/>
          </a:xfrm>
          <a:prstGeom prst="ellipse">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B21D2D6-7CD9-5545-5418-BE75DD9DF615}"/>
              </a:ext>
            </a:extLst>
          </p:cNvPr>
          <p:cNvSpPr txBox="1"/>
          <p:nvPr/>
        </p:nvSpPr>
        <p:spPr>
          <a:xfrm>
            <a:off x="5353984" y="3026420"/>
            <a:ext cx="351958" cy="291747"/>
          </a:xfrm>
          <a:prstGeom prst="rect">
            <a:avLst/>
          </a:prstGeom>
          <a:noFill/>
        </p:spPr>
        <p:txBody>
          <a:bodyPr wrap="square" rtlCol="0">
            <a:spAutoFit/>
          </a:bodyPr>
          <a:lstStyle/>
          <a:p>
            <a:pPr defTabSz="658368">
              <a:spcAft>
                <a:spcPts val="600"/>
              </a:spcAft>
            </a:pPr>
            <a:r>
              <a:rPr lang="en-US" sz="1296" kern="1200">
                <a:solidFill>
                  <a:srgbClr val="FF0000"/>
                </a:solidFill>
                <a:latin typeface="+mn-lt"/>
                <a:ea typeface="+mn-ea"/>
                <a:cs typeface="+mn-cs"/>
              </a:rPr>
              <a:t>✔︎</a:t>
            </a:r>
            <a:endParaRPr lang="en-US">
              <a:solidFill>
                <a:srgbClr val="FF0000"/>
              </a:solidFill>
            </a:endParaRPr>
          </a:p>
        </p:txBody>
      </p:sp>
      <p:sp>
        <p:nvSpPr>
          <p:cNvPr id="6" name="TextBox 5">
            <a:extLst>
              <a:ext uri="{FF2B5EF4-FFF2-40B4-BE49-F238E27FC236}">
                <a16:creationId xmlns:a16="http://schemas.microsoft.com/office/drawing/2014/main" id="{BF497F14-399A-FECB-A6B9-6152AE52BB93}"/>
              </a:ext>
            </a:extLst>
          </p:cNvPr>
          <p:cNvSpPr txBox="1"/>
          <p:nvPr/>
        </p:nvSpPr>
        <p:spPr>
          <a:xfrm>
            <a:off x="5881921" y="3026420"/>
            <a:ext cx="351958" cy="291747"/>
          </a:xfrm>
          <a:prstGeom prst="rect">
            <a:avLst/>
          </a:prstGeom>
          <a:noFill/>
        </p:spPr>
        <p:txBody>
          <a:bodyPr wrap="square" rtlCol="0">
            <a:spAutoFit/>
          </a:bodyPr>
          <a:lstStyle/>
          <a:p>
            <a:pPr defTabSz="658368">
              <a:spcAft>
                <a:spcPts val="600"/>
              </a:spcAft>
            </a:pPr>
            <a:r>
              <a:rPr lang="en-US" sz="1296" kern="1200">
                <a:solidFill>
                  <a:srgbClr val="FF0000"/>
                </a:solidFill>
                <a:latin typeface="+mn-lt"/>
                <a:ea typeface="+mn-ea"/>
                <a:cs typeface="+mn-cs"/>
              </a:rPr>
              <a:t>✔︎</a:t>
            </a:r>
            <a:endParaRPr lang="en-US">
              <a:solidFill>
                <a:srgbClr val="FF0000"/>
              </a:solidFill>
            </a:endParaRPr>
          </a:p>
        </p:txBody>
      </p:sp>
      <p:sp>
        <p:nvSpPr>
          <p:cNvPr id="7" name="TextBox 6">
            <a:extLst>
              <a:ext uri="{FF2B5EF4-FFF2-40B4-BE49-F238E27FC236}">
                <a16:creationId xmlns:a16="http://schemas.microsoft.com/office/drawing/2014/main" id="{E40D273B-3BBC-4969-9B40-ABB30269D6B0}"/>
              </a:ext>
            </a:extLst>
          </p:cNvPr>
          <p:cNvSpPr txBox="1"/>
          <p:nvPr/>
        </p:nvSpPr>
        <p:spPr>
          <a:xfrm>
            <a:off x="6371173" y="3026420"/>
            <a:ext cx="351958" cy="291747"/>
          </a:xfrm>
          <a:prstGeom prst="rect">
            <a:avLst/>
          </a:prstGeom>
          <a:noFill/>
        </p:spPr>
        <p:txBody>
          <a:bodyPr wrap="square" rtlCol="0">
            <a:spAutoFit/>
          </a:bodyPr>
          <a:lstStyle/>
          <a:p>
            <a:pPr defTabSz="658368">
              <a:spcAft>
                <a:spcPts val="600"/>
              </a:spcAft>
            </a:pPr>
            <a:r>
              <a:rPr lang="en-US" sz="1296" kern="1200">
                <a:solidFill>
                  <a:srgbClr val="FF0000"/>
                </a:solidFill>
                <a:latin typeface="+mn-lt"/>
                <a:ea typeface="+mn-ea"/>
                <a:cs typeface="+mn-cs"/>
              </a:rPr>
              <a:t>✔︎</a:t>
            </a:r>
            <a:endParaRPr lang="en-US">
              <a:solidFill>
                <a:srgbClr val="FF0000"/>
              </a:solidFill>
            </a:endParaRPr>
          </a:p>
        </p:txBody>
      </p:sp>
      <p:sp>
        <p:nvSpPr>
          <p:cNvPr id="8" name="TextBox 7">
            <a:extLst>
              <a:ext uri="{FF2B5EF4-FFF2-40B4-BE49-F238E27FC236}">
                <a16:creationId xmlns:a16="http://schemas.microsoft.com/office/drawing/2014/main" id="{1C8D6BEE-4A44-F753-0B46-020EC43A3E81}"/>
              </a:ext>
            </a:extLst>
          </p:cNvPr>
          <p:cNvSpPr txBox="1"/>
          <p:nvPr/>
        </p:nvSpPr>
        <p:spPr>
          <a:xfrm>
            <a:off x="6832284" y="3026420"/>
            <a:ext cx="351958" cy="291747"/>
          </a:xfrm>
          <a:prstGeom prst="rect">
            <a:avLst/>
          </a:prstGeom>
          <a:noFill/>
        </p:spPr>
        <p:txBody>
          <a:bodyPr wrap="square" rtlCol="0">
            <a:spAutoFit/>
          </a:bodyPr>
          <a:lstStyle/>
          <a:p>
            <a:pPr defTabSz="658368">
              <a:spcAft>
                <a:spcPts val="600"/>
              </a:spcAft>
            </a:pPr>
            <a:r>
              <a:rPr lang="en-US" sz="1296" kern="1200">
                <a:solidFill>
                  <a:srgbClr val="FF0000"/>
                </a:solidFill>
                <a:latin typeface="+mn-lt"/>
                <a:ea typeface="+mn-ea"/>
                <a:cs typeface="+mn-cs"/>
              </a:rPr>
              <a:t>✔︎</a:t>
            </a:r>
            <a:endParaRPr lang="en-US">
              <a:solidFill>
                <a:srgbClr val="FF0000"/>
              </a:solidFill>
            </a:endParaRPr>
          </a:p>
        </p:txBody>
      </p:sp>
      <p:sp>
        <p:nvSpPr>
          <p:cNvPr id="9" name="TextBox 8">
            <a:extLst>
              <a:ext uri="{FF2B5EF4-FFF2-40B4-BE49-F238E27FC236}">
                <a16:creationId xmlns:a16="http://schemas.microsoft.com/office/drawing/2014/main" id="{7ADA1D2A-3D67-20CC-72B2-D75EF1D9ED53}"/>
              </a:ext>
            </a:extLst>
          </p:cNvPr>
          <p:cNvSpPr txBox="1"/>
          <p:nvPr/>
        </p:nvSpPr>
        <p:spPr>
          <a:xfrm>
            <a:off x="7394994" y="3007952"/>
            <a:ext cx="351958" cy="291747"/>
          </a:xfrm>
          <a:prstGeom prst="rect">
            <a:avLst/>
          </a:prstGeom>
          <a:noFill/>
        </p:spPr>
        <p:txBody>
          <a:bodyPr wrap="square" rtlCol="0">
            <a:spAutoFit/>
          </a:bodyPr>
          <a:lstStyle/>
          <a:p>
            <a:pPr defTabSz="658368">
              <a:spcAft>
                <a:spcPts val="600"/>
              </a:spcAft>
            </a:pPr>
            <a:r>
              <a:rPr lang="en-US" sz="1296" kern="1200">
                <a:solidFill>
                  <a:srgbClr val="FF0000"/>
                </a:solidFill>
                <a:latin typeface="+mn-lt"/>
                <a:ea typeface="+mn-ea"/>
                <a:cs typeface="+mn-cs"/>
              </a:rPr>
              <a:t>✔︎</a:t>
            </a:r>
            <a:endParaRPr lang="en-US">
              <a:solidFill>
                <a:srgbClr val="FF0000"/>
              </a:solidFill>
            </a:endParaRPr>
          </a:p>
        </p:txBody>
      </p:sp>
    </p:spTree>
    <p:extLst>
      <p:ext uri="{BB962C8B-B14F-4D97-AF65-F5344CB8AC3E}">
        <p14:creationId xmlns:p14="http://schemas.microsoft.com/office/powerpoint/2010/main" val="356104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E6B7BF-5031-304F-7EA7-3E7BD1A5050B}"/>
              </a:ext>
            </a:extLst>
          </p:cNvPr>
          <p:cNvSpPr>
            <a:spLocks noGrp="1"/>
          </p:cNvSpPr>
          <p:nvPr>
            <p:ph type="title"/>
          </p:nvPr>
        </p:nvSpPr>
        <p:spPr>
          <a:xfrm>
            <a:off x="686834" y="1153572"/>
            <a:ext cx="3200400" cy="4461163"/>
          </a:xfrm>
        </p:spPr>
        <p:txBody>
          <a:bodyPr>
            <a:normAutofit/>
          </a:bodyPr>
          <a:lstStyle/>
          <a:p>
            <a:r>
              <a:rPr lang="en-US" b="1">
                <a:solidFill>
                  <a:srgbClr val="FFFFFF"/>
                </a:solidFill>
              </a:rPr>
              <a:t>Annette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571DB27-E674-DCEF-A05D-E2D4EDB8CFBC}"/>
              </a:ext>
            </a:extLst>
          </p:cNvPr>
          <p:cNvSpPr>
            <a:spLocks noGrp="1"/>
          </p:cNvSpPr>
          <p:nvPr>
            <p:ph idx="1"/>
          </p:nvPr>
        </p:nvSpPr>
        <p:spPr>
          <a:xfrm>
            <a:off x="4447308" y="591344"/>
            <a:ext cx="6906491" cy="5585619"/>
          </a:xfrm>
        </p:spPr>
        <p:txBody>
          <a:bodyPr anchor="ctr">
            <a:normAutofit/>
          </a:bodyPr>
          <a:lstStyle/>
          <a:p>
            <a:r>
              <a:rPr lang="en-US" dirty="0"/>
              <a:t>74-year-old lady on PD </a:t>
            </a:r>
          </a:p>
          <a:p>
            <a:pPr lvl="1"/>
            <a:r>
              <a:rPr lang="en-US" dirty="0"/>
              <a:t>Diabetic nephropathy – commenced PD end of 2022 in context of needing  shoulder replacement surgery</a:t>
            </a:r>
          </a:p>
          <a:p>
            <a:pPr lvl="1"/>
            <a:r>
              <a:rPr lang="en-US" dirty="0"/>
              <a:t>Background</a:t>
            </a:r>
          </a:p>
          <a:p>
            <a:pPr lvl="2"/>
            <a:r>
              <a:rPr lang="en-US"/>
              <a:t>PE following shoulder surgery – on warfarin</a:t>
            </a:r>
          </a:p>
          <a:p>
            <a:pPr lvl="2"/>
            <a:r>
              <a:rPr lang="en-US"/>
              <a:t>DM – PN, retinopathy &amp; gastroparesis</a:t>
            </a:r>
          </a:p>
          <a:p>
            <a:pPr lvl="2"/>
            <a:r>
              <a:rPr lang="en-US"/>
              <a:t>IHD</a:t>
            </a:r>
          </a:p>
          <a:p>
            <a:pPr lvl="2"/>
            <a:r>
              <a:rPr lang="en-US"/>
              <a:t>Hypertension</a:t>
            </a:r>
          </a:p>
          <a:p>
            <a:pPr lvl="2"/>
            <a:r>
              <a:rPr lang="en-US"/>
              <a:t>GOR</a:t>
            </a:r>
          </a:p>
          <a:p>
            <a:pPr lvl="2"/>
            <a:r>
              <a:rPr lang="en-US"/>
              <a:t>Carpel tunnel syndrome – bilateral</a:t>
            </a:r>
          </a:p>
          <a:p>
            <a:pPr lvl="2"/>
            <a:r>
              <a:rPr lang="en-US"/>
              <a:t>Depression</a:t>
            </a:r>
          </a:p>
        </p:txBody>
      </p:sp>
    </p:spTree>
    <p:extLst>
      <p:ext uri="{BB962C8B-B14F-4D97-AF65-F5344CB8AC3E}">
        <p14:creationId xmlns:p14="http://schemas.microsoft.com/office/powerpoint/2010/main" val="533613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simple body anatomy diagram">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79573" y="620687"/>
            <a:ext cx="1736556" cy="5894409"/>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le 1"/>
          <p:cNvSpPr/>
          <p:nvPr/>
        </p:nvSpPr>
        <p:spPr>
          <a:xfrm>
            <a:off x="7683728" y="908720"/>
            <a:ext cx="1652633" cy="912980"/>
          </a:xfrm>
          <a:prstGeom prst="roundRect">
            <a:avLst/>
          </a:prstGeom>
          <a:solidFill>
            <a:srgbClr val="FF93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1400" b="1" u="sng" dirty="0"/>
              <a:t>CNS</a:t>
            </a:r>
          </a:p>
          <a:p>
            <a:r>
              <a:rPr lang="en-AU" sz="1400" dirty="0"/>
              <a:t>Fatigue</a:t>
            </a:r>
          </a:p>
          <a:p>
            <a:r>
              <a:rPr lang="en-AU" sz="1400" dirty="0"/>
              <a:t>Confusion</a:t>
            </a:r>
          </a:p>
          <a:p>
            <a:r>
              <a:rPr lang="en-AU" sz="1400" dirty="0"/>
              <a:t>Headache</a:t>
            </a:r>
          </a:p>
        </p:txBody>
      </p:sp>
      <p:sp>
        <p:nvSpPr>
          <p:cNvPr id="3" name="Rounded Rectangle 2"/>
          <p:cNvSpPr/>
          <p:nvPr/>
        </p:nvSpPr>
        <p:spPr>
          <a:xfrm>
            <a:off x="7279061" y="5738380"/>
            <a:ext cx="2448272" cy="914400"/>
          </a:xfrm>
          <a:prstGeom prst="roundRect">
            <a:avLst/>
          </a:prstGeom>
          <a:solidFill>
            <a:srgbClr val="FF93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1400" b="1" u="sng" dirty="0"/>
              <a:t>Peripheral Nervous System</a:t>
            </a:r>
          </a:p>
          <a:p>
            <a:r>
              <a:rPr lang="en-AU" sz="1400" dirty="0"/>
              <a:t>Paraesthesia/PN</a:t>
            </a:r>
          </a:p>
          <a:p>
            <a:r>
              <a:rPr lang="en-AU" sz="1400" dirty="0"/>
              <a:t>Restless Legs Syndrome</a:t>
            </a:r>
          </a:p>
        </p:txBody>
      </p:sp>
      <p:sp>
        <p:nvSpPr>
          <p:cNvPr id="4" name="Rounded Rectangle 3"/>
          <p:cNvSpPr/>
          <p:nvPr/>
        </p:nvSpPr>
        <p:spPr>
          <a:xfrm>
            <a:off x="2630386" y="4354909"/>
            <a:ext cx="1656184" cy="673224"/>
          </a:xfrm>
          <a:prstGeom prst="roundRect">
            <a:avLst/>
          </a:prstGeom>
          <a:solidFill>
            <a:srgbClr val="FF93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1400" b="1" u="sng" dirty="0"/>
              <a:t>Skin</a:t>
            </a:r>
          </a:p>
          <a:p>
            <a:r>
              <a:rPr lang="en-AU" sz="1400" dirty="0"/>
              <a:t>Dry skin</a:t>
            </a:r>
          </a:p>
          <a:p>
            <a:r>
              <a:rPr lang="en-AU" sz="1400" dirty="0"/>
              <a:t>Pruritus</a:t>
            </a:r>
          </a:p>
        </p:txBody>
      </p:sp>
      <p:sp>
        <p:nvSpPr>
          <p:cNvPr id="5" name="Rounded Rectangle 4"/>
          <p:cNvSpPr/>
          <p:nvPr/>
        </p:nvSpPr>
        <p:spPr>
          <a:xfrm>
            <a:off x="3137788" y="5877272"/>
            <a:ext cx="2016224" cy="864096"/>
          </a:xfrm>
          <a:prstGeom prst="roundRect">
            <a:avLst/>
          </a:prstGeom>
          <a:solidFill>
            <a:srgbClr val="FF93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AU" sz="1400" dirty="0"/>
          </a:p>
          <a:p>
            <a:r>
              <a:rPr lang="en-AU" sz="1400" b="1" u="sng" dirty="0"/>
              <a:t>Musculoskeletal</a:t>
            </a:r>
          </a:p>
          <a:p>
            <a:r>
              <a:rPr lang="en-AU" sz="1400" dirty="0"/>
              <a:t>Renal </a:t>
            </a:r>
            <a:r>
              <a:rPr lang="en-AU" sz="1400" dirty="0" err="1"/>
              <a:t>Osteodystrophy</a:t>
            </a:r>
            <a:endParaRPr lang="en-AU" sz="1400" dirty="0"/>
          </a:p>
          <a:p>
            <a:r>
              <a:rPr lang="en-AU" sz="1400" dirty="0"/>
              <a:t>Bone pain</a:t>
            </a:r>
          </a:p>
          <a:p>
            <a:endParaRPr lang="en-AU" sz="1400" dirty="0"/>
          </a:p>
        </p:txBody>
      </p:sp>
      <p:sp>
        <p:nvSpPr>
          <p:cNvPr id="6" name="Rounded Rectangle 5"/>
          <p:cNvSpPr/>
          <p:nvPr/>
        </p:nvSpPr>
        <p:spPr>
          <a:xfrm>
            <a:off x="2936761" y="5194825"/>
            <a:ext cx="2089248" cy="581188"/>
          </a:xfrm>
          <a:prstGeom prst="roundRect">
            <a:avLst/>
          </a:prstGeom>
          <a:solidFill>
            <a:srgbClr val="FF93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AU" sz="1400" dirty="0"/>
          </a:p>
          <a:p>
            <a:r>
              <a:rPr lang="en-AU" sz="1400" b="1" u="sng" dirty="0"/>
              <a:t>Soft tissues</a:t>
            </a:r>
          </a:p>
          <a:p>
            <a:r>
              <a:rPr lang="en-AU" sz="1400" dirty="0"/>
              <a:t>Calcification/calciphylaxis</a:t>
            </a:r>
          </a:p>
          <a:p>
            <a:endParaRPr lang="en-AU" sz="1400" dirty="0"/>
          </a:p>
        </p:txBody>
      </p:sp>
      <p:sp>
        <p:nvSpPr>
          <p:cNvPr id="7" name="Rounded Rectangle 6"/>
          <p:cNvSpPr/>
          <p:nvPr/>
        </p:nvSpPr>
        <p:spPr>
          <a:xfrm>
            <a:off x="2486370" y="2955825"/>
            <a:ext cx="1944216" cy="1224135"/>
          </a:xfrm>
          <a:prstGeom prst="roundRect">
            <a:avLst/>
          </a:prstGeom>
          <a:solidFill>
            <a:srgbClr val="FF93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400" dirty="0"/>
          </a:p>
          <a:p>
            <a:endParaRPr lang="en-AU" sz="1400" b="1" u="sng" dirty="0"/>
          </a:p>
          <a:p>
            <a:r>
              <a:rPr lang="en-AU" sz="1400" b="1" u="sng" dirty="0"/>
              <a:t>Gastrointestinal tract</a:t>
            </a:r>
          </a:p>
          <a:p>
            <a:r>
              <a:rPr lang="en-AU" sz="1400" dirty="0"/>
              <a:t>Anorexia</a:t>
            </a:r>
          </a:p>
          <a:p>
            <a:r>
              <a:rPr lang="en-AU" sz="1400" dirty="0"/>
              <a:t>Nausea &amp; vomiting</a:t>
            </a:r>
          </a:p>
          <a:p>
            <a:r>
              <a:rPr lang="en-AU" sz="1400" dirty="0"/>
              <a:t>Diarrhoea </a:t>
            </a:r>
          </a:p>
          <a:p>
            <a:r>
              <a:rPr lang="en-AU" sz="1400" dirty="0"/>
              <a:t>Constipation</a:t>
            </a:r>
          </a:p>
          <a:p>
            <a:pPr algn="ctr"/>
            <a:endParaRPr lang="en-AU" sz="1400" dirty="0"/>
          </a:p>
          <a:p>
            <a:pPr algn="ctr"/>
            <a:endParaRPr lang="en-AU" sz="1400" dirty="0"/>
          </a:p>
        </p:txBody>
      </p:sp>
      <p:sp>
        <p:nvSpPr>
          <p:cNvPr id="8" name="Rounded Rectangle 7"/>
          <p:cNvSpPr/>
          <p:nvPr/>
        </p:nvSpPr>
        <p:spPr>
          <a:xfrm>
            <a:off x="7542246" y="4391571"/>
            <a:ext cx="1722106" cy="1224135"/>
          </a:xfrm>
          <a:prstGeom prst="roundRect">
            <a:avLst/>
          </a:prstGeom>
          <a:solidFill>
            <a:srgbClr val="FF93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1400" b="1" u="sng" dirty="0"/>
              <a:t>Renal</a:t>
            </a:r>
          </a:p>
          <a:p>
            <a:r>
              <a:rPr lang="en-AU" sz="1400" dirty="0" err="1"/>
              <a:t>Nocturia</a:t>
            </a:r>
            <a:endParaRPr lang="en-AU" sz="1400" dirty="0"/>
          </a:p>
          <a:p>
            <a:r>
              <a:rPr lang="en-AU" sz="1400" dirty="0"/>
              <a:t>Polyuria</a:t>
            </a:r>
          </a:p>
          <a:p>
            <a:r>
              <a:rPr lang="en-AU" sz="1400" dirty="0"/>
              <a:t>Fluid retention</a:t>
            </a:r>
          </a:p>
          <a:p>
            <a:r>
              <a:rPr lang="en-AU" sz="1400" dirty="0"/>
              <a:t>PCKD</a:t>
            </a:r>
          </a:p>
        </p:txBody>
      </p:sp>
      <p:sp>
        <p:nvSpPr>
          <p:cNvPr id="9" name="Rounded Rectangle 8"/>
          <p:cNvSpPr/>
          <p:nvPr/>
        </p:nvSpPr>
        <p:spPr>
          <a:xfrm>
            <a:off x="2639616" y="1677684"/>
            <a:ext cx="2304256" cy="1103244"/>
          </a:xfrm>
          <a:prstGeom prst="roundRect">
            <a:avLst/>
          </a:prstGeom>
          <a:solidFill>
            <a:srgbClr val="FF93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400" dirty="0"/>
          </a:p>
          <a:p>
            <a:r>
              <a:rPr lang="en-AU" sz="1400" b="1" u="sng" dirty="0"/>
              <a:t>Haematological</a:t>
            </a:r>
          </a:p>
          <a:p>
            <a:r>
              <a:rPr lang="en-AU" sz="1400" dirty="0"/>
              <a:t>Anaemia </a:t>
            </a:r>
            <a:r>
              <a:rPr lang="en-AU" sz="1400" dirty="0">
                <a:sym typeface="Wingdings" panose="05000000000000000000" pitchFamily="2" charset="2"/>
              </a:rPr>
              <a:t> fatigue &amp; SOB</a:t>
            </a:r>
          </a:p>
          <a:p>
            <a:r>
              <a:rPr lang="en-AU" sz="1400" dirty="0">
                <a:sym typeface="Wingdings" panose="05000000000000000000" pitchFamily="2" charset="2"/>
              </a:rPr>
              <a:t>Platelet dysfunction  bleeding &amp; bruising</a:t>
            </a:r>
          </a:p>
          <a:p>
            <a:pPr algn="ctr"/>
            <a:endParaRPr lang="en-AU" sz="1400" dirty="0"/>
          </a:p>
        </p:txBody>
      </p:sp>
      <p:sp>
        <p:nvSpPr>
          <p:cNvPr id="10" name="Rounded Rectangle 9"/>
          <p:cNvSpPr/>
          <p:nvPr/>
        </p:nvSpPr>
        <p:spPr>
          <a:xfrm>
            <a:off x="7717196" y="3130773"/>
            <a:ext cx="2376264" cy="1224136"/>
          </a:xfrm>
          <a:prstGeom prst="roundRect">
            <a:avLst/>
          </a:prstGeom>
          <a:solidFill>
            <a:srgbClr val="FF93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1400" b="1" u="sng" dirty="0"/>
              <a:t>Cardiovascular</a:t>
            </a:r>
          </a:p>
          <a:p>
            <a:r>
              <a:rPr lang="en-AU" sz="1400" dirty="0"/>
              <a:t>Hypertension</a:t>
            </a:r>
          </a:p>
          <a:p>
            <a:r>
              <a:rPr lang="en-AU" sz="1400" dirty="0"/>
              <a:t>Heart Failure</a:t>
            </a:r>
          </a:p>
          <a:p>
            <a:r>
              <a:rPr lang="en-AU" sz="1400" dirty="0"/>
              <a:t>Peripheral vascular disease</a:t>
            </a:r>
          </a:p>
          <a:p>
            <a:r>
              <a:rPr lang="en-AU" sz="1400" dirty="0"/>
              <a:t>Pericarditis</a:t>
            </a:r>
          </a:p>
        </p:txBody>
      </p:sp>
      <p:sp>
        <p:nvSpPr>
          <p:cNvPr id="11" name="Rounded Rectangle 10"/>
          <p:cNvSpPr/>
          <p:nvPr/>
        </p:nvSpPr>
        <p:spPr>
          <a:xfrm>
            <a:off x="7683727" y="2060848"/>
            <a:ext cx="2151618" cy="842392"/>
          </a:xfrm>
          <a:prstGeom prst="roundRect">
            <a:avLst/>
          </a:prstGeom>
          <a:solidFill>
            <a:srgbClr val="FF93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1400" b="1" u="sng" dirty="0"/>
              <a:t>Pulmonary</a:t>
            </a:r>
          </a:p>
          <a:p>
            <a:r>
              <a:rPr lang="en-AU" sz="1400" dirty="0"/>
              <a:t>Pulmonary oedema</a:t>
            </a:r>
          </a:p>
          <a:p>
            <a:r>
              <a:rPr lang="en-AU" sz="1400" dirty="0"/>
              <a:t>Uraemic </a:t>
            </a:r>
            <a:r>
              <a:rPr lang="en-AU" sz="1400" dirty="0" err="1"/>
              <a:t>Pleuritis</a:t>
            </a:r>
            <a:endParaRPr lang="en-AU" sz="1400" dirty="0"/>
          </a:p>
        </p:txBody>
      </p:sp>
      <p:sp>
        <p:nvSpPr>
          <p:cNvPr id="12" name="Rounded Rectangle 11"/>
          <p:cNvSpPr/>
          <p:nvPr/>
        </p:nvSpPr>
        <p:spPr>
          <a:xfrm>
            <a:off x="7575715" y="339121"/>
            <a:ext cx="2228394" cy="504056"/>
          </a:xfrm>
          <a:prstGeom prst="roundRect">
            <a:avLst/>
          </a:prstGeom>
          <a:solidFill>
            <a:srgbClr val="FF93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AU" sz="1400" b="1" u="sng" dirty="0"/>
              <a:t>Psychological</a:t>
            </a:r>
          </a:p>
          <a:p>
            <a:r>
              <a:rPr lang="en-AU" sz="1400" dirty="0"/>
              <a:t>Anxiety &amp; depression</a:t>
            </a:r>
          </a:p>
        </p:txBody>
      </p:sp>
      <p:sp>
        <p:nvSpPr>
          <p:cNvPr id="13" name="TextBox 12"/>
          <p:cNvSpPr txBox="1"/>
          <p:nvPr/>
        </p:nvSpPr>
        <p:spPr>
          <a:xfrm>
            <a:off x="2224595" y="411100"/>
            <a:ext cx="4123949" cy="954107"/>
          </a:xfrm>
          <a:prstGeom prst="rect">
            <a:avLst/>
          </a:prstGeom>
          <a:noFill/>
        </p:spPr>
        <p:txBody>
          <a:bodyPr wrap="none" rtlCol="0">
            <a:spAutoFit/>
          </a:bodyPr>
          <a:lstStyle/>
          <a:p>
            <a:r>
              <a:rPr lang="en-AU" sz="2800" b="1" dirty="0"/>
              <a:t>Effects of Chronic Uraemia</a:t>
            </a:r>
          </a:p>
          <a:p>
            <a:r>
              <a:rPr lang="en-AU" sz="2800" b="1" dirty="0"/>
              <a:t>&amp; Renal Failure</a:t>
            </a:r>
          </a:p>
        </p:txBody>
      </p:sp>
      <p:cxnSp>
        <p:nvCxnSpPr>
          <p:cNvPr id="27" name="Straight Connector 26"/>
          <p:cNvCxnSpPr>
            <a:stCxn id="2" idx="1"/>
          </p:cNvCxnSpPr>
          <p:nvPr/>
        </p:nvCxnSpPr>
        <p:spPr>
          <a:xfrm flipH="1" flipV="1">
            <a:off x="6240017" y="908720"/>
            <a:ext cx="1443711" cy="45649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a:stCxn id="12" idx="1"/>
          </p:cNvCxnSpPr>
          <p:nvPr/>
        </p:nvCxnSpPr>
        <p:spPr>
          <a:xfrm flipH="1">
            <a:off x="6240017" y="591149"/>
            <a:ext cx="1335699" cy="396044"/>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11" idx="1"/>
          </p:cNvCxnSpPr>
          <p:nvPr/>
        </p:nvCxnSpPr>
        <p:spPr>
          <a:xfrm flipH="1" flipV="1">
            <a:off x="6240017" y="1821700"/>
            <a:ext cx="1443711" cy="660344"/>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5" name="Straight Connector 1024"/>
          <p:cNvCxnSpPr>
            <a:stCxn id="10" idx="1"/>
          </p:cNvCxnSpPr>
          <p:nvPr/>
        </p:nvCxnSpPr>
        <p:spPr>
          <a:xfrm flipH="1" flipV="1">
            <a:off x="6147852" y="2151873"/>
            <a:ext cx="1569345" cy="1590969"/>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9" name="Straight Connector 1028"/>
          <p:cNvCxnSpPr>
            <a:stCxn id="10" idx="1"/>
          </p:cNvCxnSpPr>
          <p:nvPr/>
        </p:nvCxnSpPr>
        <p:spPr>
          <a:xfrm flipH="1">
            <a:off x="6384032" y="3742842"/>
            <a:ext cx="1333164" cy="1486359"/>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1" name="Straight Connector 1030"/>
          <p:cNvCxnSpPr>
            <a:cxnSpLocks/>
            <a:stCxn id="8" idx="1"/>
          </p:cNvCxnSpPr>
          <p:nvPr/>
        </p:nvCxnSpPr>
        <p:spPr>
          <a:xfrm flipH="1" flipV="1">
            <a:off x="6384032" y="2708920"/>
            <a:ext cx="1158214" cy="2294719"/>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3" name="Straight Connector 1032"/>
          <p:cNvCxnSpPr>
            <a:cxnSpLocks/>
            <a:stCxn id="8" idx="1"/>
          </p:cNvCxnSpPr>
          <p:nvPr/>
        </p:nvCxnSpPr>
        <p:spPr>
          <a:xfrm flipH="1">
            <a:off x="6384032" y="5003639"/>
            <a:ext cx="1158214" cy="444147"/>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6" name="Straight Connector 1035"/>
          <p:cNvCxnSpPr>
            <a:stCxn id="3" idx="1"/>
          </p:cNvCxnSpPr>
          <p:nvPr/>
        </p:nvCxnSpPr>
        <p:spPr>
          <a:xfrm flipH="1" flipV="1">
            <a:off x="6384033" y="5738380"/>
            <a:ext cx="895029" cy="45720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8" name="Straight Connector 1037"/>
          <p:cNvCxnSpPr>
            <a:stCxn id="7" idx="3"/>
          </p:cNvCxnSpPr>
          <p:nvPr/>
        </p:nvCxnSpPr>
        <p:spPr>
          <a:xfrm flipV="1">
            <a:off x="4430586" y="2903240"/>
            <a:ext cx="1593406" cy="664652"/>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0" name="Straight Connector 1039"/>
          <p:cNvCxnSpPr>
            <a:stCxn id="4" idx="3"/>
          </p:cNvCxnSpPr>
          <p:nvPr/>
        </p:nvCxnSpPr>
        <p:spPr>
          <a:xfrm flipV="1">
            <a:off x="4286570" y="3235567"/>
            <a:ext cx="1089350" cy="1455955"/>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2" name="Straight Connector 1041"/>
          <p:cNvCxnSpPr>
            <a:cxnSpLocks/>
            <a:stCxn id="6" idx="3"/>
          </p:cNvCxnSpPr>
          <p:nvPr/>
        </p:nvCxnSpPr>
        <p:spPr>
          <a:xfrm flipV="1">
            <a:off x="5026009" y="5266833"/>
            <a:ext cx="987634" cy="218586"/>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4" name="Straight Connector 1043"/>
          <p:cNvCxnSpPr>
            <a:stCxn id="5" idx="3"/>
          </p:cNvCxnSpPr>
          <p:nvPr/>
        </p:nvCxnSpPr>
        <p:spPr>
          <a:xfrm flipV="1">
            <a:off x="5154012" y="5589240"/>
            <a:ext cx="670498" cy="72008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CD8DFD08-0727-995A-C273-892F70E34783}"/>
              </a:ext>
            </a:extLst>
          </p:cNvPr>
          <p:cNvSpPr txBox="1"/>
          <p:nvPr/>
        </p:nvSpPr>
        <p:spPr>
          <a:xfrm>
            <a:off x="35156" y="1386164"/>
            <a:ext cx="2480600" cy="2062103"/>
          </a:xfrm>
          <a:prstGeom prst="rect">
            <a:avLst/>
          </a:prstGeom>
          <a:noFill/>
          <a:ln w="31750">
            <a:solidFill>
              <a:schemeClr val="accent3">
                <a:lumMod val="75000"/>
              </a:schemeClr>
            </a:solidFill>
          </a:ln>
        </p:spPr>
        <p:txBody>
          <a:bodyPr wrap="square" rtlCol="0">
            <a:spAutoFit/>
          </a:bodyPr>
          <a:lstStyle/>
          <a:p>
            <a:r>
              <a:rPr lang="en-AU" sz="2000" b="1" dirty="0"/>
              <a:t>Co-morbid conditions</a:t>
            </a:r>
          </a:p>
          <a:p>
            <a:endParaRPr lang="en-AU" dirty="0"/>
          </a:p>
          <a:p>
            <a:r>
              <a:rPr lang="en-AU" dirty="0"/>
              <a:t>・Cardiovascular disease</a:t>
            </a:r>
          </a:p>
          <a:p>
            <a:r>
              <a:rPr lang="en-AU" dirty="0"/>
              <a:t>・Ischaemic or diabetic neuropathy</a:t>
            </a:r>
          </a:p>
          <a:p>
            <a:r>
              <a:rPr lang="en-AU" dirty="0"/>
              <a:t>・Osteoporosis</a:t>
            </a:r>
          </a:p>
        </p:txBody>
      </p:sp>
      <p:sp>
        <p:nvSpPr>
          <p:cNvPr id="20" name="TextBox 19">
            <a:extLst>
              <a:ext uri="{FF2B5EF4-FFF2-40B4-BE49-F238E27FC236}">
                <a16:creationId xmlns:a16="http://schemas.microsoft.com/office/drawing/2014/main" id="{6754035D-9CC8-8BFB-4F35-D1D031ED3191}"/>
              </a:ext>
            </a:extLst>
          </p:cNvPr>
          <p:cNvSpPr txBox="1"/>
          <p:nvPr/>
        </p:nvSpPr>
        <p:spPr>
          <a:xfrm>
            <a:off x="200652" y="4456173"/>
            <a:ext cx="2363811" cy="2062103"/>
          </a:xfrm>
          <a:prstGeom prst="rect">
            <a:avLst/>
          </a:prstGeom>
          <a:noFill/>
          <a:ln w="38100">
            <a:solidFill>
              <a:schemeClr val="accent3">
                <a:lumMod val="75000"/>
              </a:schemeClr>
            </a:solidFill>
          </a:ln>
        </p:spPr>
        <p:txBody>
          <a:bodyPr wrap="square" rtlCol="0">
            <a:spAutoFit/>
          </a:bodyPr>
          <a:lstStyle/>
          <a:p>
            <a:r>
              <a:rPr lang="en-US" sz="2000" b="1" dirty="0"/>
              <a:t>Dialysis-related pain</a:t>
            </a:r>
          </a:p>
          <a:p>
            <a:endParaRPr lang="en-US" dirty="0"/>
          </a:p>
          <a:p>
            <a:r>
              <a:rPr lang="en-US" dirty="0"/>
              <a:t>・Muscle cramps</a:t>
            </a:r>
          </a:p>
          <a:p>
            <a:r>
              <a:rPr lang="en-US" dirty="0"/>
              <a:t>・Headaches</a:t>
            </a:r>
          </a:p>
          <a:p>
            <a:r>
              <a:rPr lang="en-US" dirty="0"/>
              <a:t>・Abdo pain (PD)</a:t>
            </a:r>
          </a:p>
          <a:p>
            <a:r>
              <a:rPr lang="en-US" dirty="0"/>
              <a:t>・Fistula &amp; access</a:t>
            </a:r>
          </a:p>
          <a:p>
            <a:r>
              <a:rPr lang="en-US" dirty="0"/>
              <a:t>・Steal syndrome</a:t>
            </a:r>
          </a:p>
        </p:txBody>
      </p:sp>
      <p:sp>
        <p:nvSpPr>
          <p:cNvPr id="21" name="Rounded Rectangle 20">
            <a:extLst>
              <a:ext uri="{FF2B5EF4-FFF2-40B4-BE49-F238E27FC236}">
                <a16:creationId xmlns:a16="http://schemas.microsoft.com/office/drawing/2014/main" id="{2B34FB6D-6027-D58B-0CEA-166DC4D579AD}"/>
              </a:ext>
            </a:extLst>
          </p:cNvPr>
          <p:cNvSpPr/>
          <p:nvPr/>
        </p:nvSpPr>
        <p:spPr>
          <a:xfrm>
            <a:off x="3920754" y="5464392"/>
            <a:ext cx="1041253" cy="279254"/>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a:extLst>
              <a:ext uri="{FF2B5EF4-FFF2-40B4-BE49-F238E27FC236}">
                <a16:creationId xmlns:a16="http://schemas.microsoft.com/office/drawing/2014/main" id="{81A34A10-7080-B4E3-4AA8-3260DD90145E}"/>
              </a:ext>
            </a:extLst>
          </p:cNvPr>
          <p:cNvSpPr/>
          <p:nvPr/>
        </p:nvSpPr>
        <p:spPr>
          <a:xfrm>
            <a:off x="3175795" y="6437287"/>
            <a:ext cx="1041253" cy="226272"/>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a:extLst>
              <a:ext uri="{FF2B5EF4-FFF2-40B4-BE49-F238E27FC236}">
                <a16:creationId xmlns:a16="http://schemas.microsoft.com/office/drawing/2014/main" id="{75C6A68A-3B8D-FACE-24FC-E62B2A371907}"/>
              </a:ext>
            </a:extLst>
          </p:cNvPr>
          <p:cNvSpPr/>
          <p:nvPr/>
        </p:nvSpPr>
        <p:spPr>
          <a:xfrm>
            <a:off x="7468791" y="5322195"/>
            <a:ext cx="1041253" cy="297979"/>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a:extLst>
              <a:ext uri="{FF2B5EF4-FFF2-40B4-BE49-F238E27FC236}">
                <a16:creationId xmlns:a16="http://schemas.microsoft.com/office/drawing/2014/main" id="{DB2FF751-D559-9F49-299A-7175A554217B}"/>
              </a:ext>
            </a:extLst>
          </p:cNvPr>
          <p:cNvSpPr/>
          <p:nvPr/>
        </p:nvSpPr>
        <p:spPr>
          <a:xfrm>
            <a:off x="7261207" y="6096855"/>
            <a:ext cx="1618281" cy="221399"/>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ounded Rectangle 24">
            <a:extLst>
              <a:ext uri="{FF2B5EF4-FFF2-40B4-BE49-F238E27FC236}">
                <a16:creationId xmlns:a16="http://schemas.microsoft.com/office/drawing/2014/main" id="{ADC7EAD2-B491-E8E9-5DB5-4FADB6D6EC8A}"/>
              </a:ext>
            </a:extLst>
          </p:cNvPr>
          <p:cNvSpPr/>
          <p:nvPr/>
        </p:nvSpPr>
        <p:spPr>
          <a:xfrm>
            <a:off x="7717196" y="3816788"/>
            <a:ext cx="2118150" cy="256227"/>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a:extLst>
              <a:ext uri="{FF2B5EF4-FFF2-40B4-BE49-F238E27FC236}">
                <a16:creationId xmlns:a16="http://schemas.microsoft.com/office/drawing/2014/main" id="{494A18FD-B0F5-8880-9538-8BE6CB4D1EBD}"/>
              </a:ext>
            </a:extLst>
          </p:cNvPr>
          <p:cNvSpPr/>
          <p:nvPr/>
        </p:nvSpPr>
        <p:spPr>
          <a:xfrm>
            <a:off x="7707689" y="1581528"/>
            <a:ext cx="1041253" cy="309912"/>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8DCB80F1-4879-0AE3-E2E0-27303BEE2B05}"/>
              </a:ext>
            </a:extLst>
          </p:cNvPr>
          <p:cNvSpPr txBox="1"/>
          <p:nvPr/>
        </p:nvSpPr>
        <p:spPr>
          <a:xfrm>
            <a:off x="9835344" y="591149"/>
            <a:ext cx="2228393" cy="2092881"/>
          </a:xfrm>
          <a:prstGeom prst="rect">
            <a:avLst/>
          </a:prstGeom>
          <a:noFill/>
          <a:ln w="38100">
            <a:solidFill>
              <a:schemeClr val="bg1">
                <a:lumMod val="65000"/>
              </a:schemeClr>
            </a:solidFill>
          </a:ln>
        </p:spPr>
        <p:txBody>
          <a:bodyPr wrap="square" rtlCol="0">
            <a:spAutoFit/>
          </a:bodyPr>
          <a:lstStyle/>
          <a:p>
            <a:r>
              <a:rPr lang="en-US" sz="2000" b="1" dirty="0"/>
              <a:t>HD patients with chronic pain</a:t>
            </a:r>
          </a:p>
          <a:p>
            <a:endParaRPr lang="en-US" dirty="0"/>
          </a:p>
          <a:p>
            <a:r>
              <a:rPr lang="en-US" dirty="0"/>
              <a:t>・ MSK 59%</a:t>
            </a:r>
          </a:p>
          <a:p>
            <a:r>
              <a:rPr lang="en-US" dirty="0"/>
              <a:t>・ PN 40%</a:t>
            </a:r>
          </a:p>
          <a:p>
            <a:r>
              <a:rPr lang="en-US" dirty="0"/>
              <a:t>・ HD procedure 35%</a:t>
            </a:r>
          </a:p>
          <a:p>
            <a:r>
              <a:rPr lang="en-US" dirty="0"/>
              <a:t>・ Vascular 20%</a:t>
            </a:r>
          </a:p>
        </p:txBody>
      </p:sp>
      <p:sp>
        <p:nvSpPr>
          <p:cNvPr id="30" name="TextBox 29">
            <a:extLst>
              <a:ext uri="{FF2B5EF4-FFF2-40B4-BE49-F238E27FC236}">
                <a16:creationId xmlns:a16="http://schemas.microsoft.com/office/drawing/2014/main" id="{3D5F333B-4335-191F-3FCC-C1193AA1CEBB}"/>
              </a:ext>
            </a:extLst>
          </p:cNvPr>
          <p:cNvSpPr txBox="1"/>
          <p:nvPr/>
        </p:nvSpPr>
        <p:spPr>
          <a:xfrm>
            <a:off x="10071107" y="4296912"/>
            <a:ext cx="1920241" cy="1231106"/>
          </a:xfrm>
          <a:prstGeom prst="rect">
            <a:avLst/>
          </a:prstGeom>
          <a:noFill/>
          <a:ln w="38100">
            <a:solidFill>
              <a:schemeClr val="accent3">
                <a:lumMod val="75000"/>
              </a:schemeClr>
            </a:solidFill>
          </a:ln>
        </p:spPr>
        <p:txBody>
          <a:bodyPr wrap="square" rtlCol="0">
            <a:spAutoFit/>
          </a:bodyPr>
          <a:lstStyle/>
          <a:p>
            <a:r>
              <a:rPr lang="en-US" sz="2000" b="1" dirty="0"/>
              <a:t>Interventions</a:t>
            </a:r>
          </a:p>
          <a:p>
            <a:endParaRPr lang="en-US" dirty="0"/>
          </a:p>
          <a:p>
            <a:r>
              <a:rPr lang="en-US" dirty="0"/>
              <a:t>・ureteric stents</a:t>
            </a:r>
          </a:p>
          <a:p>
            <a:r>
              <a:rPr lang="en-US" dirty="0"/>
              <a:t>・IDC</a:t>
            </a:r>
          </a:p>
        </p:txBody>
      </p:sp>
    </p:spTree>
    <p:extLst>
      <p:ext uri="{BB962C8B-B14F-4D97-AF65-F5344CB8AC3E}">
        <p14:creationId xmlns:p14="http://schemas.microsoft.com/office/powerpoint/2010/main" val="7862607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008B6D-AEBA-6644-191A-10AFA4CED11D}"/>
              </a:ext>
            </a:extLst>
          </p:cNvPr>
          <p:cNvSpPr>
            <a:spLocks noGrp="1"/>
          </p:cNvSpPr>
          <p:nvPr>
            <p:ph type="title"/>
          </p:nvPr>
        </p:nvSpPr>
        <p:spPr>
          <a:xfrm>
            <a:off x="686834" y="1153572"/>
            <a:ext cx="3200400" cy="4461163"/>
          </a:xfrm>
        </p:spPr>
        <p:txBody>
          <a:bodyPr>
            <a:normAutofit/>
          </a:bodyPr>
          <a:lstStyle/>
          <a:p>
            <a:r>
              <a:rPr lang="en-US" b="1" dirty="0">
                <a:solidFill>
                  <a:srgbClr val="FFFFFF"/>
                </a:solidFill>
              </a:rPr>
              <a:t>Annette -</a:t>
            </a:r>
            <a:br>
              <a:rPr lang="en-US" b="1" dirty="0">
                <a:solidFill>
                  <a:srgbClr val="FFFFFF"/>
                </a:solidFill>
              </a:rPr>
            </a:br>
            <a:r>
              <a:rPr lang="en-US" b="1" dirty="0">
                <a:solidFill>
                  <a:srgbClr val="FFFFFF"/>
                </a:solidFill>
              </a:rPr>
              <a:t>New Referral to KSC October 2022</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F413289-BB05-5A42-D569-48D05416DBB4}"/>
              </a:ext>
            </a:extLst>
          </p:cNvPr>
          <p:cNvSpPr>
            <a:spLocks noGrp="1"/>
          </p:cNvSpPr>
          <p:nvPr>
            <p:ph idx="1"/>
          </p:nvPr>
        </p:nvSpPr>
        <p:spPr>
          <a:xfrm>
            <a:off x="4447308" y="591344"/>
            <a:ext cx="6906491" cy="5585619"/>
          </a:xfrm>
        </p:spPr>
        <p:txBody>
          <a:bodyPr anchor="ctr">
            <a:normAutofit/>
          </a:bodyPr>
          <a:lstStyle/>
          <a:p>
            <a:r>
              <a:rPr lang="en-US" dirty="0"/>
              <a:t>Inpatient consult post shoulder surgery</a:t>
            </a:r>
          </a:p>
          <a:p>
            <a:r>
              <a:rPr lang="en-US" dirty="0"/>
              <a:t>Main issue peripheral neuropathy pain in both feet</a:t>
            </a:r>
          </a:p>
          <a:p>
            <a:pPr lvl="1"/>
            <a:r>
              <a:rPr lang="en-US" dirty="0"/>
              <a:t>Amitriptyline dose reduced due to hypotension &amp; </a:t>
            </a:r>
            <a:r>
              <a:rPr lang="en-US" dirty="0" err="1"/>
              <a:t>pt</a:t>
            </a:r>
            <a:r>
              <a:rPr lang="en-US" dirty="0"/>
              <a:t> getting inadequate pain relief</a:t>
            </a:r>
          </a:p>
          <a:p>
            <a:pPr lvl="1"/>
            <a:r>
              <a:rPr lang="en-US" dirty="0"/>
              <a:t>Previously pregabalin ceased as caused distressing psychomimetic side effects -“made me go crazy” </a:t>
            </a:r>
          </a:p>
          <a:p>
            <a:pPr lvl="1"/>
            <a:r>
              <a:rPr lang="en-US" dirty="0"/>
              <a:t>Endone associated with hallucinations in context of GA</a:t>
            </a:r>
          </a:p>
          <a:p>
            <a:r>
              <a:rPr lang="en-US" dirty="0"/>
              <a:t>Amitriptyline was ceased and duloxetine commenced at 30 mg daily</a:t>
            </a:r>
          </a:p>
          <a:p>
            <a:r>
              <a:rPr lang="en-US" dirty="0"/>
              <a:t>For follow up in KSC Clinic</a:t>
            </a:r>
          </a:p>
          <a:p>
            <a:pPr marL="457200" lvl="1" indent="0">
              <a:buNone/>
            </a:pPr>
            <a:endParaRPr lang="en-US" dirty="0"/>
          </a:p>
          <a:p>
            <a:pPr marL="457200" lvl="1" indent="0">
              <a:buNone/>
            </a:pPr>
            <a:endParaRPr lang="en-US" dirty="0"/>
          </a:p>
        </p:txBody>
      </p:sp>
    </p:spTree>
    <p:extLst>
      <p:ext uri="{BB962C8B-B14F-4D97-AF65-F5344CB8AC3E}">
        <p14:creationId xmlns:p14="http://schemas.microsoft.com/office/powerpoint/2010/main" val="2020859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2A7DCF-6CC3-F44C-60F1-69BC4CA72FDB}"/>
              </a:ext>
            </a:extLst>
          </p:cNvPr>
          <p:cNvSpPr>
            <a:spLocks noGrp="1"/>
          </p:cNvSpPr>
          <p:nvPr>
            <p:ph type="title"/>
          </p:nvPr>
        </p:nvSpPr>
        <p:spPr>
          <a:xfrm>
            <a:off x="838200" y="365125"/>
            <a:ext cx="10515600" cy="1325563"/>
          </a:xfrm>
        </p:spPr>
        <p:txBody>
          <a:bodyPr>
            <a:normAutofit/>
          </a:bodyPr>
          <a:lstStyle/>
          <a:p>
            <a:r>
              <a:rPr lang="en-US" sz="5400"/>
              <a:t>The Scope of the Issue</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4BC5EB4-FA2B-8CAC-E0A5-B7284B1D71C7}"/>
              </a:ext>
            </a:extLst>
          </p:cNvPr>
          <p:cNvSpPr>
            <a:spLocks noGrp="1"/>
          </p:cNvSpPr>
          <p:nvPr>
            <p:ph idx="1"/>
          </p:nvPr>
        </p:nvSpPr>
        <p:spPr>
          <a:xfrm>
            <a:off x="838200" y="1929384"/>
            <a:ext cx="10515600" cy="4251960"/>
          </a:xfrm>
        </p:spPr>
        <p:txBody>
          <a:bodyPr>
            <a:normAutofit/>
          </a:bodyPr>
          <a:lstStyle/>
          <a:p>
            <a:r>
              <a:rPr lang="en-AU" sz="1900">
                <a:effectLst/>
                <a:latin typeface="Calibri" panose="020F0502020204030204" pitchFamily="34" charset="0"/>
                <a:ea typeface="Calibri" panose="020F0502020204030204" pitchFamily="34" charset="0"/>
                <a:cs typeface="Times New Roman" panose="02020603050405020304" pitchFamily="18" charset="0"/>
              </a:rPr>
              <a:t>Pain is common in patients with advanced CKD. </a:t>
            </a:r>
          </a:p>
          <a:p>
            <a:r>
              <a:rPr lang="en-AU" sz="1900">
                <a:effectLst/>
                <a:latin typeface="Calibri" panose="020F0502020204030204" pitchFamily="34" charset="0"/>
                <a:ea typeface="Calibri" panose="020F0502020204030204" pitchFamily="34" charset="0"/>
                <a:cs typeface="Times New Roman" panose="02020603050405020304" pitchFamily="18" charset="0"/>
              </a:rPr>
              <a:t>Over 58% of patients experience pain and approximately 49% of patients report moderate or severe pain, whether they are treated with dialysis or managed conservatively </a:t>
            </a:r>
          </a:p>
          <a:p>
            <a:r>
              <a:rPr lang="en-AU" sz="1900">
                <a:effectLst/>
                <a:latin typeface="Calibri" panose="020F0502020204030204" pitchFamily="34" charset="0"/>
                <a:ea typeface="Calibri" panose="020F0502020204030204" pitchFamily="34" charset="0"/>
                <a:cs typeface="Times New Roman" panose="02020603050405020304" pitchFamily="18" charset="0"/>
              </a:rPr>
              <a:t>Pain is associated with loss of function, psychologic distress, depressive disorders, limitations in work, family, and social life, decreased life satisfaction and QOL, increased hospitalizations and emergency department visits; and, </a:t>
            </a:r>
            <a:r>
              <a:rPr lang="en-AU" sz="1900">
                <a:latin typeface="Calibri" panose="020F0502020204030204" pitchFamily="34" charset="0"/>
                <a:ea typeface="Calibri" panose="020F0502020204030204" pitchFamily="34" charset="0"/>
                <a:cs typeface="Times New Roman" panose="02020603050405020304" pitchFamily="18" charset="0"/>
              </a:rPr>
              <a:t>f</a:t>
            </a:r>
            <a:r>
              <a:rPr lang="en-AU" sz="1900">
                <a:effectLst/>
                <a:latin typeface="Calibri" panose="020F0502020204030204" pitchFamily="34" charset="0"/>
                <a:ea typeface="Calibri" panose="020F0502020204030204" pitchFamily="34" charset="0"/>
                <a:cs typeface="Times New Roman" panose="02020603050405020304" pitchFamily="18" charset="0"/>
              </a:rPr>
              <a:t>or patients receiving HD, leads to shortened or missed treatments. </a:t>
            </a:r>
          </a:p>
          <a:p>
            <a:r>
              <a:rPr lang="en-AU" sz="1900">
                <a:effectLst/>
                <a:latin typeface="Calibri" panose="020F0502020204030204" pitchFamily="34" charset="0"/>
                <a:ea typeface="Calibri" panose="020F0502020204030204" pitchFamily="34" charset="0"/>
                <a:cs typeface="Times New Roman" panose="02020603050405020304" pitchFamily="18" charset="0"/>
              </a:rPr>
              <a:t>Pain that limits daily activities is associated with premature mortality with up to a 1.5-fold increase in mortality compared with patients with HDKF without chronic pain.</a:t>
            </a:r>
          </a:p>
          <a:p>
            <a:r>
              <a:rPr lang="en-AU" sz="1900">
                <a:latin typeface="Calibri" panose="020F0502020204030204" pitchFamily="34" charset="0"/>
                <a:ea typeface="Calibri" panose="020F0502020204030204" pitchFamily="34" charset="0"/>
                <a:cs typeface="Times New Roman" panose="02020603050405020304" pitchFamily="18" charset="0"/>
              </a:rPr>
              <a:t>Pain is</a:t>
            </a:r>
            <a:r>
              <a:rPr lang="en-AU" sz="1900">
                <a:effectLst/>
                <a:latin typeface="Calibri" panose="020F0502020204030204" pitchFamily="34" charset="0"/>
                <a:ea typeface="Calibri" panose="020F0502020204030204" pitchFamily="34" charset="0"/>
                <a:cs typeface="Times New Roman" panose="02020603050405020304" pitchFamily="18" charset="0"/>
              </a:rPr>
              <a:t> underrecognized and inadequately treated in patients with CKD</a:t>
            </a:r>
            <a:r>
              <a:rPr lang="en-AU" sz="1900">
                <a:effectLst/>
              </a:rPr>
              <a:t> </a:t>
            </a:r>
          </a:p>
          <a:p>
            <a:pPr lvl="1"/>
            <a:r>
              <a:rPr lang="en-AU" sz="1900">
                <a:effectLst/>
                <a:latin typeface="Calibri" panose="020F0502020204030204" pitchFamily="34" charset="0"/>
                <a:ea typeface="Calibri" panose="020F0502020204030204" pitchFamily="34" charset="0"/>
                <a:cs typeface="Times New Roman" panose="02020603050405020304" pitchFamily="18" charset="0"/>
              </a:rPr>
              <a:t>In a prospective study of HD patients, 50% reported chronic pain; 75% of these patients self-reported suboptimal treatment of their pain</a:t>
            </a:r>
            <a:r>
              <a:rPr lang="en-AU" sz="1900">
                <a:effectLst/>
              </a:rPr>
              <a:t> </a:t>
            </a:r>
          </a:p>
          <a:p>
            <a:pPr lvl="1"/>
            <a:r>
              <a:rPr lang="en-AU" sz="1900">
                <a:effectLst/>
                <a:latin typeface="Calibri" panose="020F0502020204030204" pitchFamily="34" charset="0"/>
                <a:ea typeface="Calibri" panose="020F0502020204030204" pitchFamily="34" charset="0"/>
                <a:cs typeface="Times New Roman" panose="02020603050405020304" pitchFamily="18" charset="0"/>
              </a:rPr>
              <a:t>75% of HD patients who report intense pain, and 35–75% of those who report moderate-to-severe pain, are not prescribed any analgesics</a:t>
            </a:r>
            <a:endParaRPr lang="en-US" sz="1900"/>
          </a:p>
        </p:txBody>
      </p:sp>
    </p:spTree>
    <p:extLst>
      <p:ext uri="{BB962C8B-B14F-4D97-AF65-F5344CB8AC3E}">
        <p14:creationId xmlns:p14="http://schemas.microsoft.com/office/powerpoint/2010/main" val="4111836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8B22ECB0-9464-F338-DA4F-3DA909DD244B}"/>
              </a:ext>
            </a:extLst>
          </p:cNvPr>
          <p:cNvPicPr>
            <a:picLocks noChangeAspect="1"/>
          </p:cNvPicPr>
          <p:nvPr/>
        </p:nvPicPr>
        <p:blipFill>
          <a:blip r:embed="rId2"/>
          <a:stretch>
            <a:fillRect/>
          </a:stretch>
        </p:blipFill>
        <p:spPr>
          <a:xfrm>
            <a:off x="2050787" y="914400"/>
            <a:ext cx="8014225" cy="4968819"/>
          </a:xfrm>
          <a:prstGeom prst="rect">
            <a:avLst/>
          </a:prstGeom>
        </p:spPr>
      </p:pic>
      <p:sp>
        <p:nvSpPr>
          <p:cNvPr id="3" name="TextBox 2">
            <a:extLst>
              <a:ext uri="{FF2B5EF4-FFF2-40B4-BE49-F238E27FC236}">
                <a16:creationId xmlns:a16="http://schemas.microsoft.com/office/drawing/2014/main" id="{FFE131BD-A986-69DF-99DC-8EF630573295}"/>
              </a:ext>
            </a:extLst>
          </p:cNvPr>
          <p:cNvSpPr txBox="1"/>
          <p:nvPr/>
        </p:nvSpPr>
        <p:spPr>
          <a:xfrm>
            <a:off x="288758" y="6281426"/>
            <a:ext cx="745958" cy="369332"/>
          </a:xfrm>
          <a:prstGeom prst="rect">
            <a:avLst/>
          </a:prstGeom>
          <a:noFill/>
        </p:spPr>
        <p:txBody>
          <a:bodyPr wrap="square" rtlCol="0">
            <a:spAutoFit/>
          </a:bodyPr>
          <a:lstStyle/>
          <a:p>
            <a:r>
              <a:rPr lang="en-US" dirty="0"/>
              <a:t>Ref 7.</a:t>
            </a:r>
          </a:p>
        </p:txBody>
      </p:sp>
    </p:spTree>
    <p:extLst>
      <p:ext uri="{BB962C8B-B14F-4D97-AF65-F5344CB8AC3E}">
        <p14:creationId xmlns:p14="http://schemas.microsoft.com/office/powerpoint/2010/main" val="634391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C20DBE-19C6-D375-5301-43DCBA9F210F}"/>
              </a:ext>
            </a:extLst>
          </p:cNvPr>
          <p:cNvSpPr>
            <a:spLocks noGrp="1"/>
          </p:cNvSpPr>
          <p:nvPr>
            <p:ph type="title"/>
          </p:nvPr>
        </p:nvSpPr>
        <p:spPr>
          <a:xfrm>
            <a:off x="686834" y="1153572"/>
            <a:ext cx="3200400" cy="4461163"/>
          </a:xfrm>
        </p:spPr>
        <p:txBody>
          <a:bodyPr>
            <a:normAutofit/>
          </a:bodyPr>
          <a:lstStyle/>
          <a:p>
            <a:r>
              <a:rPr lang="en-US" b="1" dirty="0">
                <a:solidFill>
                  <a:srgbClr val="FFFFFF"/>
                </a:solidFill>
              </a:rPr>
              <a:t>Annette - </a:t>
            </a:r>
            <a:br>
              <a:rPr lang="en-US" b="1" dirty="0">
                <a:solidFill>
                  <a:srgbClr val="FFFFFF"/>
                </a:solidFill>
              </a:rPr>
            </a:br>
            <a:r>
              <a:rPr lang="en-US" b="1" dirty="0">
                <a:solidFill>
                  <a:srgbClr val="FFFFFF"/>
                </a:solidFill>
              </a:rPr>
              <a:t>Progress in KSC Clinic</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DA7AD03-7C95-B605-9A0E-08CC0A96E8AF}"/>
              </a:ext>
            </a:extLst>
          </p:cNvPr>
          <p:cNvSpPr>
            <a:spLocks noGrp="1"/>
          </p:cNvSpPr>
          <p:nvPr>
            <p:ph idx="1"/>
          </p:nvPr>
        </p:nvSpPr>
        <p:spPr>
          <a:xfrm>
            <a:off x="4447308" y="591344"/>
            <a:ext cx="6906491" cy="5585619"/>
          </a:xfrm>
        </p:spPr>
        <p:txBody>
          <a:bodyPr anchor="ctr">
            <a:normAutofit/>
          </a:bodyPr>
          <a:lstStyle/>
          <a:p>
            <a:r>
              <a:rPr lang="en-US" sz="2000" dirty="0"/>
              <a:t>Reviewed every 3 months:</a:t>
            </a:r>
          </a:p>
          <a:p>
            <a:pPr lvl="1"/>
            <a:r>
              <a:rPr lang="en-US" sz="2000" dirty="0"/>
              <a:t>Ongoing fatigue and SOB (issues with adequate PD)</a:t>
            </a:r>
          </a:p>
          <a:p>
            <a:pPr lvl="1"/>
            <a:r>
              <a:rPr lang="en-US" sz="2000" dirty="0"/>
              <a:t>PN controlled on duloxetine 60 mg daily</a:t>
            </a:r>
          </a:p>
          <a:p>
            <a:pPr lvl="1"/>
            <a:r>
              <a:rPr lang="en-US" sz="2000" dirty="0"/>
              <a:t>Annette reluctant to take over PD from husband</a:t>
            </a:r>
          </a:p>
          <a:p>
            <a:pPr lvl="1"/>
            <a:r>
              <a:rPr lang="en-US" sz="2000" dirty="0"/>
              <a:t>Low mood – mirtazapine added at low dose by GP</a:t>
            </a:r>
          </a:p>
          <a:p>
            <a:pPr lvl="1"/>
            <a:r>
              <a:rPr lang="en-US" sz="2000" dirty="0"/>
              <a:t>Ongoing ACP discussions but Annette unmotivated to complete ACD</a:t>
            </a:r>
          </a:p>
          <a:p>
            <a:r>
              <a:rPr lang="en-US" sz="2000" dirty="0"/>
              <a:t>Telehealth review in August (confusion in appointment)</a:t>
            </a:r>
          </a:p>
          <a:p>
            <a:pPr lvl="1"/>
            <a:r>
              <a:rPr lang="en-US" sz="2000" dirty="0"/>
              <a:t>Husband raises concern for </a:t>
            </a:r>
            <a:r>
              <a:rPr lang="en-US" sz="2000" b="1" dirty="0"/>
              <a:t>‘new’ LBP for several months</a:t>
            </a:r>
          </a:p>
          <a:p>
            <a:pPr lvl="1"/>
            <a:r>
              <a:rPr lang="en-US" sz="2000" dirty="0"/>
              <a:t>Limits her ability to stand and walk – using occasional paracetamol – Annette declining any investigation or stronger analgesia</a:t>
            </a:r>
          </a:p>
          <a:p>
            <a:pPr lvl="1"/>
            <a:r>
              <a:rPr lang="en-US" sz="2000" dirty="0"/>
              <a:t>Recommendations – regular paracetamol and GP letter sent to reconsider imaging and low dose oxycodone if ongoing pain with reduce mobility.</a:t>
            </a:r>
          </a:p>
          <a:p>
            <a:pPr lvl="1"/>
            <a:endParaRPr lang="en-US" sz="2000" dirty="0"/>
          </a:p>
          <a:p>
            <a:pPr lvl="1"/>
            <a:endParaRPr lang="en-US" sz="2000" dirty="0"/>
          </a:p>
        </p:txBody>
      </p:sp>
    </p:spTree>
    <p:extLst>
      <p:ext uri="{BB962C8B-B14F-4D97-AF65-F5344CB8AC3E}">
        <p14:creationId xmlns:p14="http://schemas.microsoft.com/office/powerpoint/2010/main" val="4099293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BC6EBF-C51B-4C6D-B3EE-CDC33E18B2B8}"/>
              </a:ext>
            </a:extLst>
          </p:cNvPr>
          <p:cNvSpPr>
            <a:spLocks noGrp="1"/>
          </p:cNvSpPr>
          <p:nvPr>
            <p:ph type="title"/>
          </p:nvPr>
        </p:nvSpPr>
        <p:spPr>
          <a:xfrm>
            <a:off x="838200" y="365125"/>
            <a:ext cx="10515600" cy="1325563"/>
          </a:xfrm>
        </p:spPr>
        <p:txBody>
          <a:bodyPr>
            <a:normAutofit/>
          </a:bodyPr>
          <a:lstStyle/>
          <a:p>
            <a:r>
              <a:rPr lang="en-US" sz="5400" b="1"/>
              <a:t>Opioids in CKD</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717753-C970-BFF1-2120-1B5219D44629}"/>
              </a:ext>
            </a:extLst>
          </p:cNvPr>
          <p:cNvSpPr>
            <a:spLocks noGrp="1"/>
          </p:cNvSpPr>
          <p:nvPr>
            <p:ph idx="1"/>
          </p:nvPr>
        </p:nvSpPr>
        <p:spPr>
          <a:xfrm>
            <a:off x="838200" y="1929383"/>
            <a:ext cx="10515600" cy="4760175"/>
          </a:xfrm>
        </p:spPr>
        <p:txBody>
          <a:bodyPr>
            <a:noAutofit/>
          </a:bodyPr>
          <a:lstStyle/>
          <a:p>
            <a:r>
              <a:rPr lang="en-AU" sz="1800" b="1" dirty="0">
                <a:effectLst/>
                <a:latin typeface="Calibri" panose="020F0502020204030204" pitchFamily="34" charset="0"/>
                <a:ea typeface="Calibri" panose="020F0502020204030204" pitchFamily="34" charset="0"/>
                <a:cs typeface="Times New Roman" panose="02020603050405020304" pitchFamily="18" charset="0"/>
              </a:rPr>
              <a:t>use is associated with adverse consequences</a:t>
            </a:r>
            <a:r>
              <a:rPr lang="en-AU" sz="1800" dirty="0">
                <a:effectLst/>
                <a:latin typeface="Calibri" panose="020F0502020204030204" pitchFamily="34" charset="0"/>
                <a:ea typeface="Calibri" panose="020F0502020204030204" pitchFamily="34" charset="0"/>
                <a:cs typeface="Times New Roman" panose="02020603050405020304" pitchFamily="18" charset="0"/>
              </a:rPr>
              <a:t>. </a:t>
            </a:r>
          </a:p>
          <a:p>
            <a:pPr lvl="1"/>
            <a:r>
              <a:rPr lang="en-AU" sz="1800" dirty="0">
                <a:latin typeface="Calibri" panose="020F0502020204030204" pitchFamily="34" charset="0"/>
                <a:ea typeface="Calibri" panose="020F0502020204030204" pitchFamily="34" charset="0"/>
                <a:cs typeface="Times New Roman" panose="02020603050405020304" pitchFamily="18" charset="0"/>
              </a:rPr>
              <a:t>o</a:t>
            </a:r>
            <a:r>
              <a:rPr lang="en-AU" sz="1800" dirty="0">
                <a:effectLst/>
                <a:latin typeface="Calibri" panose="020F0502020204030204" pitchFamily="34" charset="0"/>
                <a:ea typeface="Calibri" panose="020F0502020204030204" pitchFamily="34" charset="0"/>
                <a:cs typeface="Times New Roman" panose="02020603050405020304" pitchFamily="18" charset="0"/>
              </a:rPr>
              <a:t>pioid use in maintenance dialysis patients has been associated with increased risk for death, dialysis discontinuation, hospitalisation, altered mental status, falls, and fractures in a dose-dependent manner</a:t>
            </a:r>
          </a:p>
          <a:p>
            <a:r>
              <a:rPr lang="en-AU" sz="1800" b="1" dirty="0">
                <a:latin typeface="Calibri" panose="020F0502020204030204" pitchFamily="34" charset="0"/>
                <a:ea typeface="Calibri" panose="020F0502020204030204" pitchFamily="34" charset="0"/>
                <a:cs typeface="Times New Roman" panose="02020603050405020304" pitchFamily="18" charset="0"/>
              </a:rPr>
              <a:t>e</a:t>
            </a:r>
            <a:r>
              <a:rPr lang="en-AU" sz="1800" b="1" dirty="0">
                <a:effectLst/>
                <a:latin typeface="Calibri" panose="020F0502020204030204" pitchFamily="34" charset="0"/>
                <a:ea typeface="Calibri" panose="020F0502020204030204" pitchFamily="34" charset="0"/>
                <a:cs typeface="Times New Roman" panose="02020603050405020304" pitchFamily="18" charset="0"/>
              </a:rPr>
              <a:t>vidence for the effectiveness of opioids in pain management in patients with ESKD is lacking</a:t>
            </a:r>
            <a:r>
              <a:rPr lang="en-AU" sz="1800" dirty="0">
                <a:effectLst/>
                <a:latin typeface="Calibri" panose="020F0502020204030204" pitchFamily="34" charset="0"/>
                <a:ea typeface="Calibri" panose="020F0502020204030204" pitchFamily="34" charset="0"/>
                <a:cs typeface="Times New Roman" panose="02020603050405020304" pitchFamily="18" charset="0"/>
              </a:rPr>
              <a:t>.</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current opioid prescribing patterns are frequently inconsistent with guideline recommended care.</a:t>
            </a:r>
          </a:p>
          <a:p>
            <a:r>
              <a:rPr lang="en-AU" sz="1800" b="1" dirty="0">
                <a:effectLst/>
                <a:latin typeface="Calibri" panose="020F0502020204030204" pitchFamily="34" charset="0"/>
                <a:ea typeface="Calibri" panose="020F0502020204030204" pitchFamily="34" charset="0"/>
                <a:cs typeface="Times New Roman" panose="02020603050405020304" pitchFamily="18" charset="0"/>
              </a:rPr>
              <a:t>have altered efficacy and safety due to differential pharmacokinetics and </a:t>
            </a:r>
            <a:r>
              <a:rPr lang="en-AU" sz="1800" b="1" dirty="0" err="1">
                <a:effectLst/>
                <a:latin typeface="Calibri" panose="020F0502020204030204" pitchFamily="34" charset="0"/>
                <a:ea typeface="Calibri" panose="020F0502020204030204" pitchFamily="34" charset="0"/>
                <a:cs typeface="Times New Roman" panose="02020603050405020304" pitchFamily="18" charset="0"/>
              </a:rPr>
              <a:t>dialysability</a:t>
            </a:r>
            <a:r>
              <a:rPr lang="en-AU" sz="1800" b="1" dirty="0">
                <a:effectLst/>
                <a:latin typeface="Calibri" panose="020F0502020204030204" pitchFamily="34" charset="0"/>
                <a:ea typeface="Calibri" panose="020F0502020204030204" pitchFamily="34" charset="0"/>
                <a:cs typeface="Times New Roman" panose="02020603050405020304" pitchFamily="18" charset="0"/>
              </a:rPr>
              <a:t>, polypharmacy &amp; drug-drug interactions</a:t>
            </a:r>
            <a:r>
              <a:rPr lang="en-AU" sz="1800" dirty="0">
                <a:effectLst/>
                <a:latin typeface="Calibri" panose="020F0502020204030204" pitchFamily="34" charset="0"/>
                <a:ea typeface="Calibri" panose="020F0502020204030204" pitchFamily="34" charset="0"/>
                <a:cs typeface="Times New Roman" panose="02020603050405020304" pitchFamily="18" charset="0"/>
              </a:rPr>
              <a:t>.</a:t>
            </a:r>
          </a:p>
          <a:p>
            <a:r>
              <a:rPr lang="en-AU" sz="1800" b="1" dirty="0">
                <a:effectLst/>
                <a:latin typeface="Calibri" panose="020F0502020204030204" pitchFamily="34" charset="0"/>
                <a:ea typeface="Calibri" panose="020F0502020204030204" pitchFamily="34" charset="0"/>
                <a:cs typeface="Times New Roman" panose="02020603050405020304" pitchFamily="18" charset="0"/>
              </a:rPr>
              <a:t>In HD ESKD opioid use is associated with increased morbidity, mortality, and health-care resource utilization</a:t>
            </a:r>
            <a:r>
              <a:rPr lang="en-AU" sz="1800" b="1" dirty="0">
                <a:effectLst/>
              </a:rPr>
              <a:t> </a:t>
            </a:r>
          </a:p>
          <a:p>
            <a:pPr lvl="1"/>
            <a:r>
              <a:rPr lang="en-AU" sz="1800" dirty="0">
                <a:effectLst/>
                <a:latin typeface="Calibri" panose="020F0502020204030204" pitchFamily="34" charset="0"/>
                <a:ea typeface="Calibri" panose="020F0502020204030204" pitchFamily="34" charset="0"/>
                <a:cs typeface="Times New Roman" panose="02020603050405020304" pitchFamily="18" charset="0"/>
              </a:rPr>
              <a:t>greater prevalence of falls, fractures, altered mental status, poor sleep and sexual dysfunction</a:t>
            </a:r>
          </a:p>
          <a:p>
            <a:pPr lvl="1"/>
            <a:r>
              <a:rPr lang="en-AU" sz="1800" dirty="0" err="1">
                <a:effectLst/>
                <a:latin typeface="Calibri" panose="020F0502020204030204" pitchFamily="34" charset="0"/>
                <a:ea typeface="Calibri" panose="020F0502020204030204" pitchFamily="34" charset="0"/>
                <a:cs typeface="Times New Roman" panose="02020603050405020304" pitchFamily="18" charset="0"/>
              </a:rPr>
              <a:t>multifold</a:t>
            </a:r>
            <a:r>
              <a:rPr lang="en-AU" sz="1800" dirty="0">
                <a:effectLst/>
                <a:latin typeface="Calibri" panose="020F0502020204030204" pitchFamily="34" charset="0"/>
                <a:ea typeface="Calibri" panose="020F0502020204030204" pitchFamily="34" charset="0"/>
                <a:cs typeface="Times New Roman" panose="02020603050405020304" pitchFamily="18" charset="0"/>
              </a:rPr>
              <a:t> increases in dialysis discontinuation &amp; hospitalization</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tolerance and physical dependence and opioid use disorder (OUD)</a:t>
            </a:r>
          </a:p>
          <a:p>
            <a:pPr lvl="1"/>
            <a:r>
              <a:rPr lang="en-AU" sz="1800" b="1" kern="100" dirty="0">
                <a:effectLst/>
                <a:latin typeface="Calibri" panose="020F0502020204030204" pitchFamily="34" charset="0"/>
                <a:ea typeface="Calibri" panose="020F0502020204030204" pitchFamily="34" charset="0"/>
                <a:cs typeface="Times New Roman" panose="02020603050405020304" pitchFamily="18" charset="0"/>
              </a:rPr>
              <a:t>Distinguishing OUD (“Addiction”) From </a:t>
            </a:r>
            <a:r>
              <a:rPr lang="en-AU" sz="1800" b="1" kern="100" dirty="0" err="1">
                <a:effectLst/>
                <a:latin typeface="Calibri" panose="020F0502020204030204" pitchFamily="34" charset="0"/>
                <a:ea typeface="Calibri" panose="020F0502020204030204" pitchFamily="34" charset="0"/>
                <a:cs typeface="Times New Roman" panose="02020603050405020304" pitchFamily="18" charset="0"/>
              </a:rPr>
              <a:t>Pseudoaddiction</a:t>
            </a:r>
            <a:r>
              <a:rPr lang="en-AU"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lvl="1"/>
            <a:r>
              <a:rPr lang="en-AU" sz="1800" kern="100" dirty="0" err="1">
                <a:effectLst/>
                <a:latin typeface="Calibri" panose="020F0502020204030204" pitchFamily="34" charset="0"/>
                <a:ea typeface="Calibri" panose="020F0502020204030204" pitchFamily="34" charset="0"/>
                <a:cs typeface="Times New Roman" panose="02020603050405020304" pitchFamily="18" charset="0"/>
              </a:rPr>
              <a:t>Pseudoaddiction</a:t>
            </a:r>
            <a:r>
              <a:rPr lang="en-AU" sz="1800" kern="100" dirty="0">
                <a:effectLst/>
                <a:latin typeface="Calibri" panose="020F0502020204030204" pitchFamily="34" charset="0"/>
                <a:ea typeface="Calibri" panose="020F0502020204030204" pitchFamily="34" charset="0"/>
                <a:cs typeface="Times New Roman" panose="02020603050405020304" pitchFamily="18" charset="0"/>
              </a:rPr>
              <a:t> is an iatrogenic syndrome characterised by behaviours that mimic OUD but occur in the setting of inadequately treated pain.</a:t>
            </a:r>
          </a:p>
        </p:txBody>
      </p:sp>
    </p:spTree>
    <p:extLst>
      <p:ext uri="{BB962C8B-B14F-4D97-AF65-F5344CB8AC3E}">
        <p14:creationId xmlns:p14="http://schemas.microsoft.com/office/powerpoint/2010/main" val="1706451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B9CF15-8518-7328-B8B0-83146B080656}"/>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2600"/>
              <a:t>R</a:t>
            </a:r>
            <a:r>
              <a:rPr lang="en-US" sz="2600">
                <a:effectLst/>
              </a:rPr>
              <a:t>eturn to holistic pain management, where improved function and wellbeing are target outcomes, and non-pharmacological modalities &amp; </a:t>
            </a:r>
            <a:r>
              <a:rPr lang="en-US" sz="2600"/>
              <a:t>n</a:t>
            </a:r>
            <a:r>
              <a:rPr lang="en-US" sz="2600">
                <a:effectLst/>
              </a:rPr>
              <a:t>on-opioid pharmacotherapies form part of multimodal </a:t>
            </a:r>
            <a:r>
              <a:rPr lang="en-US" sz="2600"/>
              <a:t>t</a:t>
            </a:r>
            <a:r>
              <a:rPr lang="en-US" sz="2600">
                <a:effectLst/>
              </a:rPr>
              <a:t>herapy</a:t>
            </a:r>
            <a:endParaRPr lang="en-US" sz="2600"/>
          </a:p>
        </p:txBody>
      </p:sp>
      <p:sp>
        <p:nvSpPr>
          <p:cNvPr id="12"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38A44DD-3D23-76E6-C0CA-42C607FD95D4}"/>
              </a:ext>
            </a:extLst>
          </p:cNvPr>
          <p:cNvPicPr>
            <a:picLocks noChangeAspect="1"/>
          </p:cNvPicPr>
          <p:nvPr/>
        </p:nvPicPr>
        <p:blipFill rotWithShape="1">
          <a:blip r:embed="rId2"/>
          <a:srcRect l="6103" t="2410"/>
          <a:stretch/>
        </p:blipFill>
        <p:spPr>
          <a:xfrm>
            <a:off x="783771" y="2143823"/>
            <a:ext cx="4179104" cy="4104577"/>
          </a:xfrm>
          <a:prstGeom prst="rect">
            <a:avLst/>
          </a:prstGeom>
        </p:spPr>
      </p:pic>
      <p:pic>
        <p:nvPicPr>
          <p:cNvPr id="5" name="Picture 4">
            <a:extLst>
              <a:ext uri="{FF2B5EF4-FFF2-40B4-BE49-F238E27FC236}">
                <a16:creationId xmlns:a16="http://schemas.microsoft.com/office/drawing/2014/main" id="{014D9594-0DF4-8403-2D00-54800F3E5072}"/>
              </a:ext>
            </a:extLst>
          </p:cNvPr>
          <p:cNvPicPr>
            <a:picLocks noChangeAspect="1"/>
          </p:cNvPicPr>
          <p:nvPr/>
        </p:nvPicPr>
        <p:blipFill rotWithShape="1">
          <a:blip r:embed="rId3"/>
          <a:srcRect l="7751" t="1428" r="13448" b="1"/>
          <a:stretch/>
        </p:blipFill>
        <p:spPr>
          <a:xfrm>
            <a:off x="6785298" y="2288511"/>
            <a:ext cx="4179103" cy="3959889"/>
          </a:xfrm>
          <a:prstGeom prst="rect">
            <a:avLst/>
          </a:prstGeom>
        </p:spPr>
      </p:pic>
      <p:sp>
        <p:nvSpPr>
          <p:cNvPr id="7" name="TextBox 6">
            <a:extLst>
              <a:ext uri="{FF2B5EF4-FFF2-40B4-BE49-F238E27FC236}">
                <a16:creationId xmlns:a16="http://schemas.microsoft.com/office/drawing/2014/main" id="{8FF9A95B-BA8B-B2A5-59E9-24625E5E313D}"/>
              </a:ext>
            </a:extLst>
          </p:cNvPr>
          <p:cNvSpPr txBox="1"/>
          <p:nvPr/>
        </p:nvSpPr>
        <p:spPr>
          <a:xfrm>
            <a:off x="425789" y="6252818"/>
            <a:ext cx="789400" cy="369332"/>
          </a:xfrm>
          <a:prstGeom prst="rect">
            <a:avLst/>
          </a:prstGeom>
          <a:noFill/>
        </p:spPr>
        <p:txBody>
          <a:bodyPr wrap="square" rtlCol="0">
            <a:spAutoFit/>
          </a:bodyPr>
          <a:lstStyle/>
          <a:p>
            <a:r>
              <a:rPr lang="en-US" dirty="0"/>
              <a:t>Ref 7</a:t>
            </a:r>
          </a:p>
        </p:txBody>
      </p:sp>
    </p:spTree>
    <p:extLst>
      <p:ext uri="{BB962C8B-B14F-4D97-AF65-F5344CB8AC3E}">
        <p14:creationId xmlns:p14="http://schemas.microsoft.com/office/powerpoint/2010/main" val="452363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EFA75-3BA7-68EB-3529-887440DB3370}"/>
              </a:ext>
            </a:extLst>
          </p:cNvPr>
          <p:cNvSpPr>
            <a:spLocks noGrp="1"/>
          </p:cNvSpPr>
          <p:nvPr>
            <p:ph type="title"/>
          </p:nvPr>
        </p:nvSpPr>
        <p:spPr/>
        <p:txBody>
          <a:bodyPr>
            <a:normAutofit/>
          </a:bodyPr>
          <a:lstStyle/>
          <a:p>
            <a:r>
              <a:rPr lang="en-AU" sz="4000" b="1" kern="100" dirty="0">
                <a:effectLst/>
                <a:latin typeface="Calibri" panose="020F0502020204030204" pitchFamily="34" charset="0"/>
                <a:ea typeface="Calibri" panose="020F0502020204030204" pitchFamily="34" charset="0"/>
                <a:cs typeface="Times New Roman" panose="02020603050405020304" pitchFamily="18" charset="0"/>
              </a:rPr>
              <a:t>Key Considerations in the Evaluation of Pain to Guide Pharmacologic Management </a:t>
            </a:r>
            <a:endParaRPr lang="en-US" sz="4000" dirty="0"/>
          </a:p>
        </p:txBody>
      </p:sp>
      <p:sp>
        <p:nvSpPr>
          <p:cNvPr id="3" name="Content Placeholder 2">
            <a:extLst>
              <a:ext uri="{FF2B5EF4-FFF2-40B4-BE49-F238E27FC236}">
                <a16:creationId xmlns:a16="http://schemas.microsoft.com/office/drawing/2014/main" id="{47343562-BF00-4503-0BDE-071E02D39B78}"/>
              </a:ext>
            </a:extLst>
          </p:cNvPr>
          <p:cNvSpPr>
            <a:spLocks noGrp="1"/>
          </p:cNvSpPr>
          <p:nvPr>
            <p:ph sz="half" idx="1"/>
          </p:nvPr>
        </p:nvSpPr>
        <p:spPr>
          <a:xfrm>
            <a:off x="838200" y="1825625"/>
            <a:ext cx="5181600" cy="4470244"/>
          </a:xfrm>
        </p:spPr>
        <p:txBody>
          <a:bodyPr>
            <a:normAutofit lnSpcReduction="10000"/>
          </a:bodyPr>
          <a:lstStyle/>
          <a:p>
            <a:r>
              <a:rPr lang="en-AU" sz="1800" b="1" dirty="0">
                <a:effectLst/>
                <a:latin typeface="Calibri" panose="020F0502020204030204" pitchFamily="34" charset="0"/>
                <a:ea typeface="Calibri" panose="020F0502020204030204" pitchFamily="34" charset="0"/>
                <a:cs typeface="Times New Roman" panose="02020603050405020304" pitchFamily="18" charset="0"/>
              </a:rPr>
              <a:t>Evaluation of pain requires a comprehensive patient assessment and physical examination that includes: </a:t>
            </a:r>
          </a:p>
          <a:p>
            <a:pPr lvl="1"/>
            <a:r>
              <a:rPr lang="en-AU" sz="1600" dirty="0">
                <a:effectLst/>
                <a:latin typeface="Calibri" panose="020F0502020204030204" pitchFamily="34" charset="0"/>
                <a:ea typeface="Calibri" panose="020F0502020204030204" pitchFamily="34" charset="0"/>
                <a:cs typeface="Times New Roman" panose="02020603050405020304" pitchFamily="18" charset="0"/>
              </a:rPr>
              <a:t>understanding the patient’s diagnosis and medical history</a:t>
            </a:r>
          </a:p>
          <a:p>
            <a:pPr lvl="1"/>
            <a:r>
              <a:rPr lang="en-AU" sz="1600" dirty="0">
                <a:effectLst/>
                <a:latin typeface="Calibri" panose="020F0502020204030204" pitchFamily="34" charset="0"/>
                <a:ea typeface="Calibri" panose="020F0502020204030204" pitchFamily="34" charset="0"/>
                <a:cs typeface="Times New Roman" panose="02020603050405020304" pitchFamily="18" charset="0"/>
              </a:rPr>
              <a:t>determining the effects of the pain on the patient’s psychologic status, social functioning and QOL</a:t>
            </a:r>
          </a:p>
          <a:p>
            <a:pPr lvl="1"/>
            <a:r>
              <a:rPr lang="en-AU" sz="1600" dirty="0">
                <a:cs typeface="Times New Roman" panose="02020603050405020304" pitchFamily="18" charset="0"/>
              </a:rPr>
              <a:t>Clarify the impact of pain on functional status</a:t>
            </a:r>
          </a:p>
          <a:p>
            <a:pPr lvl="2"/>
            <a:r>
              <a:rPr lang="en-AU" sz="1600" kern="0" dirty="0">
                <a:effectLst/>
                <a:ea typeface="Times New Roman" panose="02020603050405020304" pitchFamily="18" charset="0"/>
                <a:cs typeface="Times New Roman" panose="02020603050405020304" pitchFamily="18" charset="0"/>
              </a:rPr>
              <a:t>marker in the evaluation of the pain experience and response to therapy </a:t>
            </a:r>
          </a:p>
          <a:p>
            <a:pPr lvl="1"/>
            <a:r>
              <a:rPr lang="en-AU" sz="1600" kern="0" dirty="0">
                <a:cs typeface="Times New Roman" panose="02020603050405020304" pitchFamily="18" charset="0"/>
              </a:rPr>
              <a:t>Clarify prognosis &amp; anticipated illness trajectory</a:t>
            </a:r>
          </a:p>
          <a:p>
            <a:pPr lvl="2"/>
            <a:r>
              <a:rPr lang="en-AU" sz="1600" kern="0" dirty="0">
                <a:effectLst/>
                <a:latin typeface="AdvJoannaMT"/>
                <a:ea typeface="Times New Roman" panose="02020603050405020304" pitchFamily="18" charset="0"/>
                <a:cs typeface="Times New Roman" panose="02020603050405020304" pitchFamily="18" charset="0"/>
              </a:rPr>
              <a:t>may affect the focus of treatment and appropriateness of opioid therapy </a:t>
            </a:r>
            <a:endParaRPr lang="en-AU" sz="1600" kern="0" dirty="0">
              <a:cs typeface="Times New Roman" panose="02020603050405020304" pitchFamily="18" charset="0"/>
            </a:endParaRPr>
          </a:p>
          <a:p>
            <a:pPr lvl="1"/>
            <a:r>
              <a:rPr lang="en-AU" sz="1600" kern="0" dirty="0">
                <a:cs typeface="Times New Roman" panose="02020603050405020304" pitchFamily="18" charset="0"/>
              </a:rPr>
              <a:t>Evaluate previous approaches to pain management</a:t>
            </a:r>
          </a:p>
          <a:p>
            <a:pPr lvl="2"/>
            <a:r>
              <a:rPr lang="en-AU" sz="1600" kern="100" dirty="0">
                <a:effectLst/>
                <a:latin typeface="Calibri" panose="020F0502020204030204" pitchFamily="34" charset="0"/>
                <a:ea typeface="Calibri" panose="020F0502020204030204" pitchFamily="34" charset="0"/>
                <a:cs typeface="Times New Roman" panose="02020603050405020304" pitchFamily="18" charset="0"/>
              </a:rPr>
              <a:t>assess whether nonpharmacologic and other pharmacologic (nonopioid/ adjuvant) strategies have been appropriately exhausted</a:t>
            </a:r>
          </a:p>
          <a:p>
            <a:pPr lvl="1"/>
            <a:r>
              <a:rPr lang="en-US" sz="1600" dirty="0"/>
              <a:t>Discuss/evaluate for risks vs benefits of opioid treatment</a:t>
            </a:r>
          </a:p>
        </p:txBody>
      </p:sp>
      <p:sp>
        <p:nvSpPr>
          <p:cNvPr id="4" name="Content Placeholder 3">
            <a:extLst>
              <a:ext uri="{FF2B5EF4-FFF2-40B4-BE49-F238E27FC236}">
                <a16:creationId xmlns:a16="http://schemas.microsoft.com/office/drawing/2014/main" id="{68627F5B-3112-FBA5-8DC2-AAB241D24443}"/>
              </a:ext>
            </a:extLst>
          </p:cNvPr>
          <p:cNvSpPr>
            <a:spLocks noGrp="1"/>
          </p:cNvSpPr>
          <p:nvPr>
            <p:ph sz="half" idx="2"/>
          </p:nvPr>
        </p:nvSpPr>
        <p:spPr>
          <a:xfrm>
            <a:off x="6172200" y="1825625"/>
            <a:ext cx="5181600" cy="4470244"/>
          </a:xfrm>
        </p:spPr>
        <p:txBody>
          <a:bodyPr>
            <a:normAutofit lnSpcReduction="10000"/>
          </a:bodyPr>
          <a:lstStyle/>
          <a:p>
            <a:r>
              <a:rPr lang="en-AU" sz="1800" b="1" dirty="0">
                <a:effectLst/>
                <a:latin typeface="Calibri" panose="020F0502020204030204" pitchFamily="34" charset="0"/>
                <a:ea typeface="Calibri" panose="020F0502020204030204" pitchFamily="34" charset="0"/>
                <a:cs typeface="Times New Roman" panose="02020603050405020304" pitchFamily="18" charset="0"/>
              </a:rPr>
              <a:t>Four aspects of the evaluation essential to determining a pharmacologic approach are determining:</a:t>
            </a:r>
          </a:p>
          <a:p>
            <a:pPr lvl="1"/>
            <a:r>
              <a:rPr lang="en-AU" sz="1600" dirty="0">
                <a:effectLst/>
                <a:latin typeface="Calibri" panose="020F0502020204030204" pitchFamily="34" charset="0"/>
                <a:ea typeface="Calibri" panose="020F0502020204030204" pitchFamily="34" charset="0"/>
                <a:cs typeface="Times New Roman" panose="02020603050405020304" pitchFamily="18" charset="0"/>
              </a:rPr>
              <a:t>pain intensity</a:t>
            </a:r>
          </a:p>
          <a:p>
            <a:pPr lvl="1"/>
            <a:r>
              <a:rPr lang="en-AU" sz="1600" dirty="0">
                <a:effectLst/>
                <a:latin typeface="Calibri" panose="020F0502020204030204" pitchFamily="34" charset="0"/>
                <a:ea typeface="Calibri" panose="020F0502020204030204" pitchFamily="34" charset="0"/>
                <a:cs typeface="Times New Roman" panose="02020603050405020304" pitchFamily="18" charset="0"/>
              </a:rPr>
              <a:t>chronicity and possible reversible causes for the pain</a:t>
            </a:r>
          </a:p>
          <a:p>
            <a:pPr lvl="1"/>
            <a:r>
              <a:rPr lang="en-AU" sz="1600" dirty="0">
                <a:effectLst/>
                <a:latin typeface="Calibri" panose="020F0502020204030204" pitchFamily="34" charset="0"/>
                <a:ea typeface="Calibri" panose="020F0502020204030204" pitchFamily="34" charset="0"/>
                <a:cs typeface="Times New Roman" panose="02020603050405020304" pitchFamily="18" charset="0"/>
              </a:rPr>
              <a:t>the type of pain—nociceptive, neuropathic, or combined</a:t>
            </a:r>
          </a:p>
          <a:p>
            <a:pPr lvl="1"/>
            <a:r>
              <a:rPr lang="en-AU" sz="1600" b="1" dirty="0">
                <a:effectLst/>
                <a:latin typeface="Calibri" panose="020F0502020204030204" pitchFamily="34" charset="0"/>
                <a:ea typeface="Calibri" panose="020F0502020204030204" pitchFamily="34" charset="0"/>
                <a:cs typeface="Times New Roman" panose="02020603050405020304" pitchFamily="18" charset="0"/>
              </a:rPr>
              <a:t>treatment goals. </a:t>
            </a:r>
            <a:endParaRPr lang="en-US" sz="1600" b="1" dirty="0"/>
          </a:p>
        </p:txBody>
      </p:sp>
      <p:sp>
        <p:nvSpPr>
          <p:cNvPr id="5" name="Text Box 5">
            <a:extLst>
              <a:ext uri="{FF2B5EF4-FFF2-40B4-BE49-F238E27FC236}">
                <a16:creationId xmlns:a16="http://schemas.microsoft.com/office/drawing/2014/main" id="{9E8500EC-9EF7-7F59-6BFB-80EE4223CE8B}"/>
              </a:ext>
            </a:extLst>
          </p:cNvPr>
          <p:cNvSpPr txBox="1"/>
          <p:nvPr/>
        </p:nvSpPr>
        <p:spPr>
          <a:xfrm>
            <a:off x="7243010" y="4193004"/>
            <a:ext cx="3248526" cy="210286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AU" kern="0" dirty="0">
                <a:effectLst/>
                <a:latin typeface="AdvJoannaMT"/>
                <a:ea typeface="Times New Roman" panose="02020603050405020304" pitchFamily="18" charset="0"/>
                <a:cs typeface="Times New Roman" panose="02020603050405020304" pitchFamily="18" charset="0"/>
              </a:rPr>
              <a:t>Functional status is an important marker in the evaluation of the pain experience and response to therapy </a:t>
            </a:r>
          </a:p>
          <a:p>
            <a:endParaRPr lang="en-AU" kern="0" dirty="0">
              <a:latin typeface="AdvJoannaMT"/>
              <a:ea typeface="Calibri" panose="020F0502020204030204" pitchFamily="34" charset="0"/>
              <a:cs typeface="Times New Roman" panose="02020603050405020304" pitchFamily="18" charset="0"/>
            </a:endParaRPr>
          </a:p>
          <a:p>
            <a:r>
              <a:rPr lang="en-AU" b="1" kern="0" dirty="0">
                <a:effectLst/>
                <a:latin typeface="AdvJoannaMT"/>
                <a:ea typeface="Calibri" panose="020F0502020204030204" pitchFamily="34" charset="0"/>
                <a:cs typeface="Times New Roman" panose="02020603050405020304" pitchFamily="18" charset="0"/>
              </a:rPr>
              <a:t>BONUS OUTCOME: realistic goals</a:t>
            </a:r>
            <a:endParaRPr lang="en-AU" b="1"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AU"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6" name="TextBox 5">
            <a:extLst>
              <a:ext uri="{FF2B5EF4-FFF2-40B4-BE49-F238E27FC236}">
                <a16:creationId xmlns:a16="http://schemas.microsoft.com/office/drawing/2014/main" id="{E28B3E40-8280-5003-C3E0-3127FBEE5742}"/>
              </a:ext>
            </a:extLst>
          </p:cNvPr>
          <p:cNvSpPr txBox="1"/>
          <p:nvPr/>
        </p:nvSpPr>
        <p:spPr>
          <a:xfrm>
            <a:off x="2646947" y="6123543"/>
            <a:ext cx="3970421" cy="369332"/>
          </a:xfrm>
          <a:prstGeom prst="rect">
            <a:avLst/>
          </a:prstGeom>
          <a:noFill/>
        </p:spPr>
        <p:txBody>
          <a:bodyPr wrap="square" rtlCol="0">
            <a:spAutoFit/>
          </a:bodyPr>
          <a:lstStyle/>
          <a:p>
            <a:r>
              <a:rPr lang="en-US" b="1" dirty="0"/>
              <a:t>BONUS EFFECT: patient is heard</a:t>
            </a:r>
          </a:p>
        </p:txBody>
      </p:sp>
      <p:sp>
        <p:nvSpPr>
          <p:cNvPr id="7" name="TextBox 6">
            <a:extLst>
              <a:ext uri="{FF2B5EF4-FFF2-40B4-BE49-F238E27FC236}">
                <a16:creationId xmlns:a16="http://schemas.microsoft.com/office/drawing/2014/main" id="{1C88E744-FE4F-41C9-9AFF-AC7065149D13}"/>
              </a:ext>
            </a:extLst>
          </p:cNvPr>
          <p:cNvSpPr txBox="1"/>
          <p:nvPr/>
        </p:nvSpPr>
        <p:spPr>
          <a:xfrm>
            <a:off x="220579" y="6246140"/>
            <a:ext cx="1082843" cy="369332"/>
          </a:xfrm>
          <a:prstGeom prst="rect">
            <a:avLst/>
          </a:prstGeom>
          <a:noFill/>
        </p:spPr>
        <p:txBody>
          <a:bodyPr wrap="square" rtlCol="0">
            <a:spAutoFit/>
          </a:bodyPr>
          <a:lstStyle/>
          <a:p>
            <a:r>
              <a:rPr lang="en-US" dirty="0"/>
              <a:t>Ref 1 &amp; 2</a:t>
            </a:r>
          </a:p>
        </p:txBody>
      </p:sp>
    </p:spTree>
    <p:extLst>
      <p:ext uri="{BB962C8B-B14F-4D97-AF65-F5344CB8AC3E}">
        <p14:creationId xmlns:p14="http://schemas.microsoft.com/office/powerpoint/2010/main" val="30092170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C8860AD-9EDA-A845-AA64-1D0EC68C5796}"/>
              </a:ext>
            </a:extLst>
          </p:cNvPr>
          <p:cNvPicPr>
            <a:picLocks noChangeAspect="1"/>
          </p:cNvPicPr>
          <p:nvPr/>
        </p:nvPicPr>
        <p:blipFill>
          <a:blip r:embed="rId2"/>
          <a:stretch>
            <a:fillRect/>
          </a:stretch>
        </p:blipFill>
        <p:spPr>
          <a:xfrm>
            <a:off x="1643933" y="149901"/>
            <a:ext cx="9107658" cy="6708099"/>
          </a:xfrm>
          <a:prstGeom prst="rect">
            <a:avLst/>
          </a:prstGeom>
        </p:spPr>
      </p:pic>
      <p:sp>
        <p:nvSpPr>
          <p:cNvPr id="3" name="Rounded Rectangle 2">
            <a:extLst>
              <a:ext uri="{FF2B5EF4-FFF2-40B4-BE49-F238E27FC236}">
                <a16:creationId xmlns:a16="http://schemas.microsoft.com/office/drawing/2014/main" id="{722BA11C-2884-004A-B968-02A57AA21D67}"/>
              </a:ext>
            </a:extLst>
          </p:cNvPr>
          <p:cNvSpPr/>
          <p:nvPr/>
        </p:nvSpPr>
        <p:spPr>
          <a:xfrm>
            <a:off x="3267856" y="1154243"/>
            <a:ext cx="2233534" cy="179882"/>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C376C13E-42EF-384F-2F60-316C16A22F0A}"/>
              </a:ext>
            </a:extLst>
          </p:cNvPr>
          <p:cNvSpPr/>
          <p:nvPr/>
        </p:nvSpPr>
        <p:spPr>
          <a:xfrm>
            <a:off x="3267856" y="1798820"/>
            <a:ext cx="7483735" cy="209862"/>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a:extLst>
              <a:ext uri="{FF2B5EF4-FFF2-40B4-BE49-F238E27FC236}">
                <a16:creationId xmlns:a16="http://schemas.microsoft.com/office/drawing/2014/main" id="{107195A8-D28A-F646-A150-388F24EAA99F}"/>
              </a:ext>
            </a:extLst>
          </p:cNvPr>
          <p:cNvSpPr/>
          <p:nvPr/>
        </p:nvSpPr>
        <p:spPr>
          <a:xfrm>
            <a:off x="3267856" y="3177915"/>
            <a:ext cx="6595672" cy="251085"/>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7DDCDD01-6738-B589-B715-F4AA1655A8F9}"/>
              </a:ext>
            </a:extLst>
          </p:cNvPr>
          <p:cNvSpPr/>
          <p:nvPr/>
        </p:nvSpPr>
        <p:spPr>
          <a:xfrm>
            <a:off x="3267856" y="5066675"/>
            <a:ext cx="2233534" cy="194873"/>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a:extLst>
              <a:ext uri="{FF2B5EF4-FFF2-40B4-BE49-F238E27FC236}">
                <a16:creationId xmlns:a16="http://schemas.microsoft.com/office/drawing/2014/main" id="{C384D98E-BB67-34C5-5B9A-9EACF5D46FF3}"/>
              </a:ext>
            </a:extLst>
          </p:cNvPr>
          <p:cNvSpPr/>
          <p:nvPr/>
        </p:nvSpPr>
        <p:spPr>
          <a:xfrm>
            <a:off x="3387777" y="6415790"/>
            <a:ext cx="4616971" cy="194872"/>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A5BDBEEC-2CFC-0018-9D3A-331F47CEE751}"/>
              </a:ext>
            </a:extLst>
          </p:cNvPr>
          <p:cNvSpPr txBox="1"/>
          <p:nvPr/>
        </p:nvSpPr>
        <p:spPr>
          <a:xfrm>
            <a:off x="168442" y="6231124"/>
            <a:ext cx="721895" cy="369332"/>
          </a:xfrm>
          <a:prstGeom prst="rect">
            <a:avLst/>
          </a:prstGeom>
          <a:noFill/>
        </p:spPr>
        <p:txBody>
          <a:bodyPr wrap="square" rtlCol="0">
            <a:spAutoFit/>
          </a:bodyPr>
          <a:lstStyle/>
          <a:p>
            <a:r>
              <a:rPr lang="en-US" dirty="0"/>
              <a:t>Ref 1.</a:t>
            </a:r>
          </a:p>
        </p:txBody>
      </p:sp>
    </p:spTree>
    <p:extLst>
      <p:ext uri="{BB962C8B-B14F-4D97-AF65-F5344CB8AC3E}">
        <p14:creationId xmlns:p14="http://schemas.microsoft.com/office/powerpoint/2010/main" val="3984391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F684A5-CF93-247D-E81A-565AEE7A38B1}"/>
              </a:ext>
            </a:extLst>
          </p:cNvPr>
          <p:cNvSpPr>
            <a:spLocks noGrp="1"/>
          </p:cNvSpPr>
          <p:nvPr>
            <p:ph type="title"/>
          </p:nvPr>
        </p:nvSpPr>
        <p:spPr>
          <a:xfrm>
            <a:off x="686834" y="1153572"/>
            <a:ext cx="3200400" cy="4461163"/>
          </a:xfrm>
        </p:spPr>
        <p:txBody>
          <a:bodyPr>
            <a:normAutofit/>
          </a:bodyPr>
          <a:lstStyle/>
          <a:p>
            <a:r>
              <a:rPr lang="en-US" b="1" dirty="0">
                <a:solidFill>
                  <a:srgbClr val="FFFFFF"/>
                </a:solidFill>
              </a:rPr>
              <a:t>Annette -</a:t>
            </a:r>
            <a:br>
              <a:rPr lang="en-US" b="1" dirty="0">
                <a:solidFill>
                  <a:srgbClr val="FFFFFF"/>
                </a:solidFill>
              </a:rPr>
            </a:br>
            <a:r>
              <a:rPr lang="en-US" b="1" dirty="0">
                <a:solidFill>
                  <a:srgbClr val="FFFFFF"/>
                </a:solidFill>
              </a:rPr>
              <a:t>KSC Clinic this Thursday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B4C1E9C-8A2E-633F-4312-E29EE2D8F150}"/>
              </a:ext>
            </a:extLst>
          </p:cNvPr>
          <p:cNvSpPr>
            <a:spLocks noGrp="1"/>
          </p:cNvSpPr>
          <p:nvPr>
            <p:ph idx="1"/>
          </p:nvPr>
        </p:nvSpPr>
        <p:spPr>
          <a:xfrm>
            <a:off x="4447308" y="108284"/>
            <a:ext cx="6906491" cy="6430628"/>
          </a:xfrm>
        </p:spPr>
        <p:txBody>
          <a:bodyPr anchor="ctr">
            <a:noAutofit/>
          </a:bodyPr>
          <a:lstStyle/>
          <a:p>
            <a:r>
              <a:rPr lang="en-US" sz="2000" dirty="0"/>
              <a:t>Annette and husband FTF review</a:t>
            </a:r>
          </a:p>
          <a:p>
            <a:pPr lvl="1"/>
            <a:r>
              <a:rPr lang="en-US" sz="2000" dirty="0"/>
              <a:t>Priority for both is clearly LBP “we know this is not her most serious medical issue but it is the one causing most distress – we know you’re the renal team but please help with the pain as no one else is”</a:t>
            </a:r>
          </a:p>
          <a:p>
            <a:pPr lvl="1"/>
            <a:r>
              <a:rPr lang="en-US" sz="2000" dirty="0"/>
              <a:t>LBP – lumbar &amp; paraspinal – no radiation or neuropathic features – worse on standing &amp; walking with reduce mobility, function &amp; enjoyable activities.</a:t>
            </a:r>
          </a:p>
          <a:p>
            <a:pPr lvl="1"/>
            <a:r>
              <a:rPr lang="en-US" sz="2000" dirty="0"/>
              <a:t>Analgesia – Panadol osteo 1 bd</a:t>
            </a:r>
          </a:p>
          <a:p>
            <a:pPr lvl="1"/>
            <a:r>
              <a:rPr lang="en-US" sz="2000" dirty="0"/>
              <a:t>CT scan 3 days ago – </a:t>
            </a:r>
          </a:p>
          <a:p>
            <a:pPr lvl="2"/>
            <a:r>
              <a:rPr lang="en-AU" dirty="0">
                <a:effectLst/>
              </a:rPr>
              <a:t>Bilateral facet joint arthropathy most severe L4/5 &amp; L5/S1. At L4/5 moderate canal stenosis with possible irritation of L5 nerve root at lateral recess. Mod to severe foraminal stenosis bilaterally at L5/S1</a:t>
            </a:r>
          </a:p>
          <a:p>
            <a:pPr lvl="1"/>
            <a:r>
              <a:rPr lang="en-US" sz="2000" dirty="0"/>
              <a:t>Medications – duloxetine 60 mg, mirtazapine 15 mg, warfarin 1 mg, aspirin, metoprolol, statin, thyroxine, EPO, insulin</a:t>
            </a:r>
          </a:p>
          <a:p>
            <a:pPr lvl="1"/>
            <a:r>
              <a:rPr lang="en-US" sz="2000" dirty="0"/>
              <a:t>Impression – lumbar spine pain most consistent with degenerative arthropathy of facet joints</a:t>
            </a:r>
          </a:p>
          <a:p>
            <a:endParaRPr lang="en-US" sz="2000" dirty="0"/>
          </a:p>
        </p:txBody>
      </p:sp>
    </p:spTree>
    <p:extLst>
      <p:ext uri="{BB962C8B-B14F-4D97-AF65-F5344CB8AC3E}">
        <p14:creationId xmlns:p14="http://schemas.microsoft.com/office/powerpoint/2010/main" val="1078507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BEA2D-10C1-B215-8145-6BAA0E8EE0D7}"/>
              </a:ext>
            </a:extLst>
          </p:cNvPr>
          <p:cNvSpPr>
            <a:spLocks noGrp="1"/>
          </p:cNvSpPr>
          <p:nvPr>
            <p:ph type="title"/>
          </p:nvPr>
        </p:nvSpPr>
        <p:spPr>
          <a:xfrm>
            <a:off x="780608" y="114554"/>
            <a:ext cx="10515600" cy="1933731"/>
          </a:xfrm>
        </p:spPr>
        <p:txBody>
          <a:bodyPr>
            <a:normAutofit/>
          </a:bodyPr>
          <a:lstStyle/>
          <a:p>
            <a:r>
              <a:rPr lang="en-AU" sz="2000" b="1" dirty="0">
                <a:effectLst/>
                <a:latin typeface="+mn-lt"/>
              </a:rPr>
              <a:t>Adapted WHO Analgesic Ladder for Pain Management in CKD </a:t>
            </a:r>
            <a:br>
              <a:rPr lang="en-AU" sz="1800" dirty="0">
                <a:effectLst/>
                <a:latin typeface="AdvOT3b30f6db.B"/>
              </a:rPr>
            </a:br>
            <a:r>
              <a:rPr lang="en-AU" sz="1800" dirty="0">
                <a:effectLst/>
                <a:latin typeface="AdvOT3b30f6db.B"/>
              </a:rPr>
              <a:t>	</a:t>
            </a:r>
            <a:br>
              <a:rPr lang="en-AU" sz="1800" dirty="0">
                <a:effectLst/>
                <a:latin typeface="AdvOT3b30f6db.B"/>
              </a:rPr>
            </a:br>
            <a:r>
              <a:rPr lang="en-AU" sz="1800" dirty="0">
                <a:effectLst/>
                <a:latin typeface="AdvOT3b30f6db.B"/>
              </a:rPr>
              <a:t>	・</a:t>
            </a:r>
            <a:r>
              <a:rPr lang="en-AU" sz="1800" dirty="0">
                <a:effectLst/>
                <a:latin typeface="+mn-lt"/>
              </a:rPr>
              <a:t>widely recommended for pain management in CKD </a:t>
            </a:r>
            <a:br>
              <a:rPr lang="en-AU" sz="1800" dirty="0">
                <a:effectLst/>
                <a:latin typeface="+mn-lt"/>
              </a:rPr>
            </a:br>
            <a:r>
              <a:rPr lang="en-AU" sz="1800" dirty="0">
                <a:effectLst/>
                <a:latin typeface="+mn-lt"/>
              </a:rPr>
              <a:t>	・validated in ESRD patients receiving HD but  </a:t>
            </a:r>
            <a:r>
              <a:rPr lang="en-AU" sz="1800" dirty="0">
                <a:effectLst/>
                <a:latin typeface="AdvP6F00"/>
              </a:rPr>
              <a:t>not shown to be effective for pain management in elderly ESRD patients receiving HD </a:t>
            </a:r>
            <a:br>
              <a:rPr lang="en-AU" sz="1800" dirty="0">
                <a:effectLst/>
                <a:latin typeface="+mn-lt"/>
              </a:rPr>
            </a:br>
            <a:r>
              <a:rPr lang="en-AU" sz="1800" dirty="0">
                <a:effectLst/>
                <a:latin typeface="+mn-lt"/>
              </a:rPr>
              <a:t>	・strategy recommended in KDIGO guidelines in advanced CKD and palliative care settings </a:t>
            </a:r>
            <a:endParaRPr lang="en-US" dirty="0">
              <a:latin typeface="+mn-lt"/>
            </a:endParaRPr>
          </a:p>
        </p:txBody>
      </p:sp>
      <p:pic>
        <p:nvPicPr>
          <p:cNvPr id="3" name="Picture 2">
            <a:extLst>
              <a:ext uri="{FF2B5EF4-FFF2-40B4-BE49-F238E27FC236}">
                <a16:creationId xmlns:a16="http://schemas.microsoft.com/office/drawing/2014/main" id="{84B0B1E5-C989-22F9-93A7-1D5E079D2BAD}"/>
              </a:ext>
            </a:extLst>
          </p:cNvPr>
          <p:cNvPicPr>
            <a:picLocks noChangeAspect="1"/>
          </p:cNvPicPr>
          <p:nvPr/>
        </p:nvPicPr>
        <p:blipFill>
          <a:blip r:embed="rId2"/>
          <a:stretch>
            <a:fillRect/>
          </a:stretch>
        </p:blipFill>
        <p:spPr>
          <a:xfrm>
            <a:off x="592111" y="2048285"/>
            <a:ext cx="10892594" cy="4809715"/>
          </a:xfrm>
          <a:prstGeom prst="rect">
            <a:avLst/>
          </a:prstGeom>
        </p:spPr>
      </p:pic>
      <p:sp>
        <p:nvSpPr>
          <p:cNvPr id="4" name="TextBox 3">
            <a:extLst>
              <a:ext uri="{FF2B5EF4-FFF2-40B4-BE49-F238E27FC236}">
                <a16:creationId xmlns:a16="http://schemas.microsoft.com/office/drawing/2014/main" id="{0098EFBA-7702-E18B-0843-B7B9051120A8}"/>
              </a:ext>
            </a:extLst>
          </p:cNvPr>
          <p:cNvSpPr txBox="1"/>
          <p:nvPr/>
        </p:nvSpPr>
        <p:spPr>
          <a:xfrm>
            <a:off x="225147" y="6124074"/>
            <a:ext cx="733927" cy="369332"/>
          </a:xfrm>
          <a:prstGeom prst="rect">
            <a:avLst/>
          </a:prstGeom>
          <a:noFill/>
        </p:spPr>
        <p:txBody>
          <a:bodyPr wrap="square" rtlCol="0">
            <a:spAutoFit/>
          </a:bodyPr>
          <a:lstStyle/>
          <a:p>
            <a:r>
              <a:rPr lang="en-US" dirty="0"/>
              <a:t>Ref 7.</a:t>
            </a:r>
          </a:p>
        </p:txBody>
      </p:sp>
    </p:spTree>
    <p:extLst>
      <p:ext uri="{BB962C8B-B14F-4D97-AF65-F5344CB8AC3E}">
        <p14:creationId xmlns:p14="http://schemas.microsoft.com/office/powerpoint/2010/main" val="375133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0E4C519-FBE9-4ABE-A8F9-C2CBE3269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up unopened pill packets">
            <a:extLst>
              <a:ext uri="{FF2B5EF4-FFF2-40B4-BE49-F238E27FC236}">
                <a16:creationId xmlns:a16="http://schemas.microsoft.com/office/drawing/2014/main" id="{44FDAC52-0444-1E20-54A9-3003D5DE7919}"/>
              </a:ext>
            </a:extLst>
          </p:cNvPr>
          <p:cNvPicPr>
            <a:picLocks noChangeAspect="1"/>
          </p:cNvPicPr>
          <p:nvPr/>
        </p:nvPicPr>
        <p:blipFill rotWithShape="1">
          <a:blip r:embed="rId2"/>
          <a:srcRect l="10140" r="4088"/>
          <a:stretch/>
        </p:blipFill>
        <p:spPr>
          <a:xfrm>
            <a:off x="3245637" y="-1"/>
            <a:ext cx="8946363" cy="6858000"/>
          </a:xfrm>
          <a:custGeom>
            <a:avLst/>
            <a:gdLst/>
            <a:ahLst/>
            <a:cxnLst/>
            <a:rect l="l" t="t" r="r" b="b"/>
            <a:pathLst>
              <a:path w="8946363" h="6858000">
                <a:moveTo>
                  <a:pt x="0" y="0"/>
                </a:moveTo>
                <a:lnTo>
                  <a:pt x="8946363" y="0"/>
                </a:lnTo>
                <a:lnTo>
                  <a:pt x="8946363" y="6858000"/>
                </a:lnTo>
                <a:lnTo>
                  <a:pt x="1" y="6858000"/>
                </a:lnTo>
                <a:lnTo>
                  <a:pt x="60040" y="6788731"/>
                </a:lnTo>
                <a:cubicBezTo>
                  <a:pt x="770566" y="5928901"/>
                  <a:pt x="1210035" y="4741057"/>
                  <a:pt x="1210035" y="3429001"/>
                </a:cubicBezTo>
                <a:cubicBezTo>
                  <a:pt x="1210035" y="2116945"/>
                  <a:pt x="770566" y="929101"/>
                  <a:pt x="60040" y="69272"/>
                </a:cubicBezTo>
                <a:close/>
              </a:path>
            </a:pathLst>
          </a:custGeom>
        </p:spPr>
      </p:pic>
      <p:sp useBgFill="1">
        <p:nvSpPr>
          <p:cNvPr id="11" name="Freeform: Shape 10">
            <a:extLst>
              <a:ext uri="{FF2B5EF4-FFF2-40B4-BE49-F238E27FC236}">
                <a16:creationId xmlns:a16="http://schemas.microsoft.com/office/drawing/2014/main" id="{80EC29FB-299E-49F3-8C7B-01199632A3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455672" cy="6858000"/>
          </a:xfrm>
          <a:custGeom>
            <a:avLst/>
            <a:gdLst>
              <a:gd name="connsiteX0" fmla="*/ 0 w 4455672"/>
              <a:gd name="connsiteY0" fmla="*/ 0 h 6858000"/>
              <a:gd name="connsiteX1" fmla="*/ 3245636 w 4455672"/>
              <a:gd name="connsiteY1" fmla="*/ 0 h 6858000"/>
              <a:gd name="connsiteX2" fmla="*/ 3305677 w 4455672"/>
              <a:gd name="connsiteY2" fmla="*/ 69272 h 6858000"/>
              <a:gd name="connsiteX3" fmla="*/ 4455672 w 4455672"/>
              <a:gd name="connsiteY3" fmla="*/ 3429001 h 6858000"/>
              <a:gd name="connsiteX4" fmla="*/ 3305677 w 4455672"/>
              <a:gd name="connsiteY4" fmla="*/ 6788731 h 6858000"/>
              <a:gd name="connsiteX5" fmla="*/ 3245638 w 4455672"/>
              <a:gd name="connsiteY5" fmla="*/ 6858000 h 6858000"/>
              <a:gd name="connsiteX6" fmla="*/ 0 w 445567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2" h="6858000">
                <a:moveTo>
                  <a:pt x="0" y="0"/>
                </a:moveTo>
                <a:lnTo>
                  <a:pt x="3245636" y="0"/>
                </a:lnTo>
                <a:lnTo>
                  <a:pt x="3305677" y="69272"/>
                </a:lnTo>
                <a:cubicBezTo>
                  <a:pt x="4016203" y="929101"/>
                  <a:pt x="4455672" y="2116945"/>
                  <a:pt x="4455672" y="3429001"/>
                </a:cubicBezTo>
                <a:cubicBezTo>
                  <a:pt x="4455672" y="4741057"/>
                  <a:pt x="4016203" y="5928901"/>
                  <a:pt x="3305677" y="6788731"/>
                </a:cubicBezTo>
                <a:lnTo>
                  <a:pt x="3245638"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C29A2522-B27A-45C5-897B-79A1407D1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8" cy="6858000"/>
          </a:xfrm>
          <a:custGeom>
            <a:avLst/>
            <a:gdLst>
              <a:gd name="connsiteX0" fmla="*/ 0 w 4446528"/>
              <a:gd name="connsiteY0" fmla="*/ 0 h 6858000"/>
              <a:gd name="connsiteX1" fmla="*/ 3236492 w 4446528"/>
              <a:gd name="connsiteY1" fmla="*/ 0 h 6858000"/>
              <a:gd name="connsiteX2" fmla="*/ 3296533 w 4446528"/>
              <a:gd name="connsiteY2" fmla="*/ 69272 h 6858000"/>
              <a:gd name="connsiteX3" fmla="*/ 4446528 w 4446528"/>
              <a:gd name="connsiteY3" fmla="*/ 3429001 h 6858000"/>
              <a:gd name="connsiteX4" fmla="*/ 3296533 w 4446528"/>
              <a:gd name="connsiteY4" fmla="*/ 6788731 h 6858000"/>
              <a:gd name="connsiteX5" fmla="*/ 3236494 w 4446528"/>
              <a:gd name="connsiteY5" fmla="*/ 6858000 h 6858000"/>
              <a:gd name="connsiteX6" fmla="*/ 0 w 444652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8" h="6858000">
                <a:moveTo>
                  <a:pt x="0" y="0"/>
                </a:moveTo>
                <a:lnTo>
                  <a:pt x="3236492" y="0"/>
                </a:lnTo>
                <a:lnTo>
                  <a:pt x="3296533" y="69272"/>
                </a:lnTo>
                <a:cubicBezTo>
                  <a:pt x="4007059" y="929101"/>
                  <a:pt x="4446528" y="2116945"/>
                  <a:pt x="4446528" y="3429001"/>
                </a:cubicBezTo>
                <a:cubicBezTo>
                  <a:pt x="4446528" y="4741057"/>
                  <a:pt x="4007059" y="5928901"/>
                  <a:pt x="3296533" y="6788731"/>
                </a:cubicBezTo>
                <a:lnTo>
                  <a:pt x="323649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FFDB08D-1F11-5726-41E4-2FC008A27F72}"/>
              </a:ext>
            </a:extLst>
          </p:cNvPr>
          <p:cNvSpPr>
            <a:spLocks noGrp="1"/>
          </p:cNvSpPr>
          <p:nvPr>
            <p:ph type="title"/>
          </p:nvPr>
        </p:nvSpPr>
        <p:spPr>
          <a:xfrm>
            <a:off x="371094" y="1161288"/>
            <a:ext cx="3438144" cy="1239012"/>
          </a:xfrm>
        </p:spPr>
        <p:txBody>
          <a:bodyPr vert="horz" lIns="91440" tIns="45720" rIns="91440" bIns="45720" rtlCol="0" anchor="ctr">
            <a:normAutofit/>
          </a:bodyPr>
          <a:lstStyle/>
          <a:p>
            <a:r>
              <a:rPr lang="en-US" sz="2800" b="1" dirty="0"/>
              <a:t>Nonopioids</a:t>
            </a:r>
          </a:p>
        </p:txBody>
      </p:sp>
      <p:sp>
        <p:nvSpPr>
          <p:cNvPr id="15" name="Rectangle 14">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0961"/>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4181" y="2443480"/>
            <a:ext cx="3383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6BF72366-B05A-61C9-47C4-97DE6CAAC80E}"/>
              </a:ext>
            </a:extLst>
          </p:cNvPr>
          <p:cNvSpPr>
            <a:spLocks noGrp="1"/>
          </p:cNvSpPr>
          <p:nvPr>
            <p:ph sz="half" idx="1"/>
          </p:nvPr>
        </p:nvSpPr>
        <p:spPr>
          <a:xfrm>
            <a:off x="371094" y="2718054"/>
            <a:ext cx="3438906" cy="3207258"/>
          </a:xfrm>
        </p:spPr>
        <p:txBody>
          <a:bodyPr vert="horz" lIns="91440" tIns="45720" rIns="91440" bIns="45720" rtlCol="0" anchor="t">
            <a:normAutofit/>
          </a:bodyPr>
          <a:lstStyle/>
          <a:p>
            <a:r>
              <a:rPr lang="en-US" sz="1600" b="1" dirty="0"/>
              <a:t>Paracetamol</a:t>
            </a:r>
          </a:p>
          <a:p>
            <a:pPr lvl="1"/>
            <a:r>
              <a:rPr lang="en-US" sz="1400" dirty="0">
                <a:effectLst/>
              </a:rPr>
              <a:t>antipyretic analgesic with weak anti-inflammatory activity </a:t>
            </a:r>
          </a:p>
          <a:p>
            <a:pPr lvl="1"/>
            <a:r>
              <a:rPr lang="en-US" sz="1400" dirty="0">
                <a:effectLst/>
              </a:rPr>
              <a:t>metabolized </a:t>
            </a:r>
            <a:r>
              <a:rPr lang="en-US" sz="1600" dirty="0">
                <a:effectLst/>
              </a:rPr>
              <a:t>extensively</a:t>
            </a:r>
            <a:r>
              <a:rPr lang="en-US" sz="1400" dirty="0">
                <a:effectLst/>
              </a:rPr>
              <a:t> in the liver. </a:t>
            </a:r>
          </a:p>
          <a:p>
            <a:pPr lvl="1"/>
            <a:r>
              <a:rPr lang="en-US" sz="1400" dirty="0">
                <a:effectLst/>
              </a:rPr>
              <a:t>2%–5% of the dose is excreted unchanged in the urine and there are no clinically significant changes observed in patients with kidney failure </a:t>
            </a:r>
          </a:p>
          <a:p>
            <a:pPr lvl="1"/>
            <a:r>
              <a:rPr lang="en-US" sz="1400" dirty="0">
                <a:effectLst/>
              </a:rPr>
              <a:t>evidence suggests that lifetime cumulative doses of paracetamol do not have an adverse effect on CKD progression rate </a:t>
            </a:r>
            <a:endParaRPr lang="en-US" sz="1400" dirty="0"/>
          </a:p>
        </p:txBody>
      </p:sp>
    </p:spTree>
    <p:extLst>
      <p:ext uri="{BB962C8B-B14F-4D97-AF65-F5344CB8AC3E}">
        <p14:creationId xmlns:p14="http://schemas.microsoft.com/office/powerpoint/2010/main" val="5291418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E5836B-0B8E-5B43-C892-1B21430B6D72}"/>
              </a:ext>
            </a:extLst>
          </p:cNvPr>
          <p:cNvSpPr>
            <a:spLocks noGrp="1"/>
          </p:cNvSpPr>
          <p:nvPr>
            <p:ph type="title"/>
          </p:nvPr>
        </p:nvSpPr>
        <p:spPr>
          <a:xfrm>
            <a:off x="838200" y="365125"/>
            <a:ext cx="10515600" cy="932221"/>
          </a:xfrm>
        </p:spPr>
        <p:txBody>
          <a:bodyPr>
            <a:normAutofit/>
          </a:bodyPr>
          <a:lstStyle/>
          <a:p>
            <a:r>
              <a:rPr lang="en-US" sz="5400" b="1" dirty="0"/>
              <a:t>Nonopioids</a:t>
            </a:r>
            <a:endParaRPr lang="en-US"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584EB82-952B-156F-1751-DFD6D7411870}"/>
              </a:ext>
            </a:extLst>
          </p:cNvPr>
          <p:cNvSpPr>
            <a:spLocks noGrp="1"/>
          </p:cNvSpPr>
          <p:nvPr>
            <p:ph idx="1"/>
          </p:nvPr>
        </p:nvSpPr>
        <p:spPr>
          <a:xfrm>
            <a:off x="836676" y="1424057"/>
            <a:ext cx="10515600" cy="4251960"/>
          </a:xfrm>
        </p:spPr>
        <p:txBody>
          <a:bodyPr>
            <a:noAutofit/>
          </a:bodyPr>
          <a:lstStyle/>
          <a:p>
            <a:r>
              <a:rPr lang="en-US" sz="1600" b="1" dirty="0"/>
              <a:t>NSAIDs</a:t>
            </a:r>
          </a:p>
          <a:p>
            <a:pPr lvl="1"/>
            <a:r>
              <a:rPr lang="en-AU" sz="1600" kern="100" dirty="0">
                <a:effectLst/>
                <a:latin typeface="Calibri" panose="020F0502020204030204" pitchFamily="34" charset="0"/>
                <a:ea typeface="Calibri" panose="020F0502020204030204" pitchFamily="34" charset="0"/>
                <a:cs typeface="Times New Roman" panose="02020603050405020304" pitchFamily="18" charset="0"/>
              </a:rPr>
              <a:t>The major limitation is gastrointestinal toxicity </a:t>
            </a:r>
            <a:r>
              <a:rPr lang="en-AU" sz="1600" kern="100" dirty="0">
                <a:effectLst/>
                <a:latin typeface="Calibri" panose="020F0502020204030204" pitchFamily="34" charset="0"/>
                <a:ea typeface="Calibri" panose="020F0502020204030204" pitchFamily="34" charset="0"/>
                <a:cs typeface="Times New Roman" panose="02020603050405020304" pitchFamily="18" charset="0"/>
                <a:sym typeface="Wingdings" pitchFamily="2" charset="2"/>
              </a:rPr>
              <a:t> ulceration &amp; bleeding</a:t>
            </a:r>
          </a:p>
          <a:p>
            <a:pPr lvl="1"/>
            <a:r>
              <a:rPr lang="en-AU" sz="1600" kern="100" dirty="0">
                <a:latin typeface="Calibri" panose="020F0502020204030204" pitchFamily="34" charset="0"/>
                <a:ea typeface="Calibri" panose="020F0502020204030204" pitchFamily="34" charset="0"/>
                <a:cs typeface="Times New Roman" panose="02020603050405020304" pitchFamily="18" charset="0"/>
                <a:sym typeface="Wingdings" pitchFamily="2" charset="2"/>
              </a:rPr>
              <a:t>Nephrotoxic effects</a:t>
            </a:r>
          </a:p>
          <a:p>
            <a:pPr lvl="2"/>
            <a:r>
              <a:rPr lang="en-AU" sz="1600" kern="100" dirty="0">
                <a:effectLst/>
                <a:latin typeface="Calibri" panose="020F0502020204030204" pitchFamily="34" charset="0"/>
                <a:ea typeface="Calibri" panose="020F0502020204030204" pitchFamily="34" charset="0"/>
                <a:cs typeface="Times New Roman" panose="02020603050405020304" pitchFamily="18" charset="0"/>
                <a:sym typeface="Wingdings" pitchFamily="2" charset="2"/>
              </a:rPr>
              <a:t>Reduction in eGFR</a:t>
            </a:r>
          </a:p>
          <a:p>
            <a:pPr lvl="2"/>
            <a:r>
              <a:rPr lang="en-AU" sz="1600" kern="100" dirty="0">
                <a:latin typeface="Calibri" panose="020F0502020204030204" pitchFamily="34" charset="0"/>
                <a:ea typeface="Calibri" panose="020F0502020204030204" pitchFamily="34" charset="0"/>
                <a:cs typeface="Times New Roman" panose="02020603050405020304" pitchFamily="18" charset="0"/>
                <a:sym typeface="Wingdings" pitchFamily="2" charset="2"/>
              </a:rPr>
              <a:t>Sodium &amp; water retention  hypertension, volume overload &amp; hyperkalaemia</a:t>
            </a:r>
          </a:p>
          <a:p>
            <a:pPr lvl="1"/>
            <a:r>
              <a:rPr lang="en-AU" sz="1600" dirty="0">
                <a:effectLst/>
                <a:latin typeface="AdvOTc999d02f"/>
              </a:rPr>
              <a:t>cardiovascular adverse effects</a:t>
            </a:r>
          </a:p>
          <a:p>
            <a:pPr lvl="2"/>
            <a:r>
              <a:rPr lang="en-AU" sz="1600" dirty="0">
                <a:effectLst/>
                <a:latin typeface="AdvOTc999d02f"/>
              </a:rPr>
              <a:t>myocardial infarction, thrombotic events, and stroke</a:t>
            </a:r>
          </a:p>
          <a:p>
            <a:pPr lvl="1"/>
            <a:r>
              <a:rPr lang="en-AU" sz="1600" dirty="0">
                <a:latin typeface="AdvOTc999d02f"/>
              </a:rPr>
              <a:t>COX-2 inhibitors have better GI toxicity profile</a:t>
            </a:r>
          </a:p>
          <a:p>
            <a:pPr lvl="1"/>
            <a:r>
              <a:rPr lang="en-AU" sz="1600" dirty="0">
                <a:effectLst/>
                <a:latin typeface="AdvOTc999d02f"/>
              </a:rPr>
              <a:t>elderly at increased risk for NSAIDs-associated psychiatric events</a:t>
            </a:r>
          </a:p>
          <a:p>
            <a:pPr lvl="2"/>
            <a:r>
              <a:rPr lang="en-AU" sz="1600" dirty="0">
                <a:effectLst/>
                <a:latin typeface="AdvOTc999d02f"/>
              </a:rPr>
              <a:t>agitation, depression, anxiety, paranoia, delirium, and hallucinations. </a:t>
            </a:r>
          </a:p>
          <a:p>
            <a:pPr lvl="1"/>
            <a:r>
              <a:rPr lang="en-AU" sz="1600" dirty="0">
                <a:effectLst/>
                <a:latin typeface="AdvOTc999d02f"/>
              </a:rPr>
              <a:t>Acute </a:t>
            </a:r>
            <a:r>
              <a:rPr lang="en-AU" sz="1600" dirty="0">
                <a:latin typeface="AdvOTc999d02f"/>
              </a:rPr>
              <a:t>p</a:t>
            </a:r>
            <a:r>
              <a:rPr lang="en-AU" sz="1600" dirty="0">
                <a:effectLst/>
                <a:latin typeface="AdvOTc999d02f"/>
              </a:rPr>
              <a:t>ain</a:t>
            </a:r>
          </a:p>
          <a:p>
            <a:pPr lvl="2"/>
            <a:r>
              <a:rPr lang="en-AU" sz="1600" dirty="0">
                <a:latin typeface="AdvOTc999d02f"/>
              </a:rPr>
              <a:t>Use </a:t>
            </a:r>
            <a:r>
              <a:rPr lang="en-AU" sz="1600" dirty="0">
                <a:effectLst/>
                <a:latin typeface="Calibri" panose="020F0502020204030204" pitchFamily="34" charset="0"/>
                <a:ea typeface="Calibri" panose="020F0502020204030204" pitchFamily="34" charset="0"/>
                <a:cs typeface="Times New Roman" panose="02020603050405020304" pitchFamily="18" charset="0"/>
              </a:rPr>
              <a:t>best reserved for specific indications limiting their use to the lowest effective dose and shortest duration </a:t>
            </a:r>
            <a:endParaRPr lang="en-AU" sz="1600" dirty="0">
              <a:effectLst/>
            </a:endParaRPr>
          </a:p>
          <a:p>
            <a:pPr lvl="2"/>
            <a:r>
              <a:rPr lang="en-AU" sz="1600" dirty="0">
                <a:effectLst/>
                <a:latin typeface="Calibri" panose="020F0502020204030204" pitchFamily="34" charset="0"/>
                <a:ea typeface="Calibri" panose="020F0502020204030204" pitchFamily="34" charset="0"/>
                <a:cs typeface="Times New Roman" panose="02020603050405020304" pitchFamily="18" charset="0"/>
              </a:rPr>
              <a:t>Avoiding the use of NSAIDs is associated with increased opioid use to control pain</a:t>
            </a:r>
            <a:r>
              <a:rPr lang="en-AU" sz="1600" dirty="0">
                <a:effectLst/>
              </a:rPr>
              <a:t> </a:t>
            </a:r>
          </a:p>
          <a:p>
            <a:pPr lvl="1"/>
            <a:r>
              <a:rPr lang="en-AU" sz="1600" b="1" dirty="0">
                <a:effectLst/>
                <a:latin typeface="Calibri" panose="020F0502020204030204" pitchFamily="34" charset="0"/>
                <a:ea typeface="Calibri" panose="020F0502020204030204" pitchFamily="34" charset="0"/>
                <a:cs typeface="Times New Roman" panose="02020603050405020304" pitchFamily="18" charset="0"/>
              </a:rPr>
              <a:t>Topical NSAIDs </a:t>
            </a:r>
          </a:p>
          <a:p>
            <a:pPr lvl="2"/>
            <a:r>
              <a:rPr lang="en-AU" sz="1600" dirty="0">
                <a:effectLst/>
                <a:latin typeface="Calibri" panose="020F0502020204030204" pitchFamily="34" charset="0"/>
                <a:ea typeface="Calibri" panose="020F0502020204030204" pitchFamily="34" charset="0"/>
                <a:cs typeface="Times New Roman" panose="02020603050405020304" pitchFamily="18" charset="0"/>
              </a:rPr>
              <a:t>can provide effective pain relief without the systemic adverse events associated with oral NSAIDs when used for both acute and chronic pain</a:t>
            </a:r>
            <a:r>
              <a:rPr lang="en-AU" sz="1600" dirty="0">
                <a:effectLst/>
              </a:rPr>
              <a:t> </a:t>
            </a:r>
          </a:p>
          <a:p>
            <a:pPr lvl="1"/>
            <a:r>
              <a:rPr lang="en-AU" sz="1600" b="1" kern="100" dirty="0">
                <a:effectLst/>
                <a:latin typeface="Calibri" panose="020F0502020204030204" pitchFamily="34" charset="0"/>
                <a:ea typeface="Calibri" panose="020F0502020204030204" pitchFamily="34" charset="0"/>
                <a:cs typeface="Times New Roman" panose="02020603050405020304" pitchFamily="18" charset="0"/>
              </a:rPr>
              <a:t>CONSIDER - although NSAIDs have been associated with adverse effects they can still be used in patients with HDKF — at the lowest effective doses and for short periods — if patients and providers are willing to accept these risks</a:t>
            </a:r>
          </a:p>
          <a:p>
            <a:pPr lvl="1"/>
            <a:endParaRPr lang="en-AU" sz="1600" dirty="0">
              <a:effectLst/>
            </a:endParaRPr>
          </a:p>
          <a:p>
            <a:pPr lvl="2"/>
            <a:endParaRPr lang="en-AU" sz="1600" kern="100" dirty="0">
              <a:effectLst/>
              <a:latin typeface="Calibri" panose="020F0502020204030204" pitchFamily="34" charset="0"/>
              <a:ea typeface="Calibri" panose="020F0502020204030204" pitchFamily="34" charset="0"/>
              <a:cs typeface="Times New Roman" panose="02020603050405020304" pitchFamily="18" charset="0"/>
            </a:endParaRPr>
          </a:p>
          <a:p>
            <a:pPr lvl="1"/>
            <a:endParaRPr lang="en-US" sz="1600" dirty="0"/>
          </a:p>
        </p:txBody>
      </p:sp>
    </p:spTree>
    <p:extLst>
      <p:ext uri="{BB962C8B-B14F-4D97-AF65-F5344CB8AC3E}">
        <p14:creationId xmlns:p14="http://schemas.microsoft.com/office/powerpoint/2010/main" val="2477508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7940BB-FBC4-492E-BD92-3B7B914D0E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1258C8-56A7-FDEB-1022-3C47A197AFFB}"/>
              </a:ext>
            </a:extLst>
          </p:cNvPr>
          <p:cNvSpPr>
            <a:spLocks noGrp="1"/>
          </p:cNvSpPr>
          <p:nvPr>
            <p:ph type="title"/>
          </p:nvPr>
        </p:nvSpPr>
        <p:spPr>
          <a:xfrm>
            <a:off x="5812970" y="320041"/>
            <a:ext cx="5748101" cy="3892668"/>
          </a:xfrm>
        </p:spPr>
        <p:txBody>
          <a:bodyPr vert="horz" lIns="91440" tIns="45720" rIns="91440" bIns="45720" rtlCol="0" anchor="b">
            <a:normAutofit/>
          </a:bodyPr>
          <a:lstStyle/>
          <a:p>
            <a:r>
              <a:rPr lang="en-US" sz="6600" kern="1200" dirty="0">
                <a:solidFill>
                  <a:schemeClr val="tx1"/>
                </a:solidFill>
                <a:latin typeface="+mj-lt"/>
                <a:ea typeface="+mj-ea"/>
                <a:cs typeface="+mj-cs"/>
              </a:rPr>
              <a:t>The Opioids…..</a:t>
            </a:r>
          </a:p>
        </p:txBody>
      </p:sp>
      <p:sp>
        <p:nvSpPr>
          <p:cNvPr id="10"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53987" y="4409267"/>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900354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73221F-800B-5C8A-5268-90E33AADBDC0}"/>
              </a:ext>
            </a:extLst>
          </p:cNvPr>
          <p:cNvSpPr>
            <a:spLocks noGrp="1"/>
          </p:cNvSpPr>
          <p:nvPr>
            <p:ph type="title"/>
          </p:nvPr>
        </p:nvSpPr>
        <p:spPr>
          <a:xfrm>
            <a:off x="838200" y="365125"/>
            <a:ext cx="10515600" cy="1325563"/>
          </a:xfrm>
        </p:spPr>
        <p:txBody>
          <a:bodyPr>
            <a:normAutofit/>
          </a:bodyPr>
          <a:lstStyle/>
          <a:p>
            <a:r>
              <a:rPr lang="en-AU" sz="4200" b="1" kern="100">
                <a:effectLst/>
                <a:latin typeface="Calibri" panose="020F0502020204030204" pitchFamily="34" charset="0"/>
                <a:ea typeface="Calibri" panose="020F0502020204030204" pitchFamily="34" charset="0"/>
                <a:cs typeface="Times New Roman" panose="02020603050405020304" pitchFamily="18" charset="0"/>
              </a:rPr>
              <a:t>Opioid Metabolism and Advanced CKD </a:t>
            </a:r>
            <a:br>
              <a:rPr lang="en-AU" sz="4200" kern="100">
                <a:effectLst/>
                <a:latin typeface="Calibri" panose="020F0502020204030204" pitchFamily="34" charset="0"/>
                <a:ea typeface="Calibri" panose="020F0502020204030204" pitchFamily="34" charset="0"/>
                <a:cs typeface="Times New Roman" panose="02020603050405020304" pitchFamily="18" charset="0"/>
              </a:rPr>
            </a:br>
            <a:endParaRPr lang="en-US"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629B33A-69C8-4396-C0E0-F5BBD44AF147}"/>
              </a:ext>
            </a:extLst>
          </p:cNvPr>
          <p:cNvSpPr>
            <a:spLocks noGrp="1"/>
          </p:cNvSpPr>
          <p:nvPr>
            <p:ph idx="1"/>
          </p:nvPr>
        </p:nvSpPr>
        <p:spPr>
          <a:xfrm>
            <a:off x="838200" y="1929384"/>
            <a:ext cx="10515600" cy="4251960"/>
          </a:xfrm>
        </p:spPr>
        <p:txBody>
          <a:bodyPr>
            <a:normAutofit/>
          </a:bodyPr>
          <a:lstStyle/>
          <a:p>
            <a:r>
              <a:rPr lang="en-AU" sz="2200">
                <a:effectLst/>
                <a:latin typeface="Calibri" panose="020F0502020204030204" pitchFamily="34" charset="0"/>
                <a:ea typeface="Calibri" panose="020F0502020204030204" pitchFamily="34" charset="0"/>
                <a:cs typeface="Times New Roman" panose="02020603050405020304" pitchFamily="18" charset="0"/>
              </a:rPr>
              <a:t>Patients with kidney failure are at </a:t>
            </a:r>
            <a:r>
              <a:rPr lang="en-AU" sz="2200" b="1">
                <a:effectLst/>
                <a:latin typeface="Calibri" panose="020F0502020204030204" pitchFamily="34" charset="0"/>
                <a:ea typeface="Calibri" panose="020F0502020204030204" pitchFamily="34" charset="0"/>
                <a:cs typeface="Times New Roman" panose="02020603050405020304" pitchFamily="18" charset="0"/>
              </a:rPr>
              <a:t>increased risk for adverse effects </a:t>
            </a:r>
            <a:r>
              <a:rPr lang="en-AU" sz="2200">
                <a:effectLst/>
                <a:latin typeface="Calibri" panose="020F0502020204030204" pitchFamily="34" charset="0"/>
                <a:ea typeface="Calibri" panose="020F0502020204030204" pitchFamily="34" charset="0"/>
                <a:cs typeface="Times New Roman" panose="02020603050405020304" pitchFamily="18" charset="0"/>
              </a:rPr>
              <a:t>of opioids due to reduced elimination and increased accumulation of the parent analgesic and/or active metabolites. </a:t>
            </a:r>
          </a:p>
          <a:p>
            <a:r>
              <a:rPr lang="en-AU" sz="2200">
                <a:effectLst/>
                <a:latin typeface="Calibri" panose="020F0502020204030204" pitchFamily="34" charset="0"/>
                <a:ea typeface="Calibri" panose="020F0502020204030204" pitchFamily="34" charset="0"/>
                <a:cs typeface="Times New Roman" panose="02020603050405020304" pitchFamily="18" charset="0"/>
              </a:rPr>
              <a:t>Analgesics may also be </a:t>
            </a:r>
            <a:r>
              <a:rPr lang="en-AU" sz="2200" b="1">
                <a:effectLst/>
                <a:latin typeface="Calibri" panose="020F0502020204030204" pitchFamily="34" charset="0"/>
                <a:ea typeface="Calibri" panose="020F0502020204030204" pitchFamily="34" charset="0"/>
                <a:cs typeface="Times New Roman" panose="02020603050405020304" pitchFamily="18" charset="0"/>
              </a:rPr>
              <a:t>removed by dialysis</a:t>
            </a:r>
            <a:r>
              <a:rPr lang="en-AU" sz="2200">
                <a:effectLst/>
                <a:latin typeface="Calibri" panose="020F0502020204030204" pitchFamily="34" charset="0"/>
                <a:ea typeface="Calibri" panose="020F0502020204030204" pitchFamily="34" charset="0"/>
                <a:cs typeface="Times New Roman" panose="02020603050405020304" pitchFamily="18" charset="0"/>
              </a:rPr>
              <a:t>, leading to uncertain analgesic effects during treatment. </a:t>
            </a:r>
          </a:p>
          <a:p>
            <a:r>
              <a:rPr lang="en-AU" sz="2200" kern="100">
                <a:effectLst/>
                <a:latin typeface="Calibri" panose="020F0502020204030204" pitchFamily="34" charset="0"/>
                <a:ea typeface="Calibri" panose="020F0502020204030204" pitchFamily="34" charset="0"/>
                <a:cs typeface="Times New Roman" panose="02020603050405020304" pitchFamily="18" charset="0"/>
              </a:rPr>
              <a:t>Opioid metabolism takes place primarily in the liver, with the metabolites (and varying degrees of the parent drug) </a:t>
            </a:r>
            <a:r>
              <a:rPr lang="en-AU" sz="2200" b="1" kern="100">
                <a:effectLst/>
                <a:latin typeface="Calibri" panose="020F0502020204030204" pitchFamily="34" charset="0"/>
                <a:ea typeface="Calibri" panose="020F0502020204030204" pitchFamily="34" charset="0"/>
                <a:cs typeface="Times New Roman" panose="02020603050405020304" pitchFamily="18" charset="0"/>
              </a:rPr>
              <a:t>excreted by the kidneys</a:t>
            </a:r>
            <a:r>
              <a:rPr lang="en-AU" sz="2200" kern="100">
                <a:effectLst/>
                <a:latin typeface="Calibri" panose="020F0502020204030204" pitchFamily="34" charset="0"/>
                <a:ea typeface="Calibri" panose="020F0502020204030204" pitchFamily="34" charset="0"/>
                <a:cs typeface="Times New Roman" panose="02020603050405020304" pitchFamily="18" charset="0"/>
              </a:rPr>
              <a:t>. </a:t>
            </a:r>
          </a:p>
          <a:p>
            <a:r>
              <a:rPr lang="en-AU" sz="2200">
                <a:effectLst/>
                <a:latin typeface="Calibri" panose="020F0502020204030204" pitchFamily="34" charset="0"/>
                <a:ea typeface="Calibri" panose="020F0502020204030204" pitchFamily="34" charset="0"/>
                <a:cs typeface="Times New Roman" panose="02020603050405020304" pitchFamily="18" charset="0"/>
              </a:rPr>
              <a:t>Opioid metabolism results in the production of both inactive and active metabolites, some of which may be more potent than the parent compound. These will accumulate to various degrees in patients with decreased kidney function and patients tend to have a </a:t>
            </a:r>
            <a:r>
              <a:rPr lang="en-AU" sz="2200" b="1">
                <a:effectLst/>
                <a:latin typeface="Calibri" panose="020F0502020204030204" pitchFamily="34" charset="0"/>
                <a:ea typeface="Calibri" panose="020F0502020204030204" pitchFamily="34" charset="0"/>
                <a:cs typeface="Times New Roman" panose="02020603050405020304" pitchFamily="18" charset="0"/>
              </a:rPr>
              <a:t>narrow therapeutic window</a:t>
            </a:r>
            <a:r>
              <a:rPr lang="en-AU" sz="2200">
                <a:effectLst/>
                <a:latin typeface="Calibri" panose="020F0502020204030204" pitchFamily="34" charset="0"/>
                <a:ea typeface="Calibri" panose="020F0502020204030204" pitchFamily="34" charset="0"/>
                <a:cs typeface="Times New Roman" panose="02020603050405020304" pitchFamily="18" charset="0"/>
              </a:rPr>
              <a:t> between analgesia and toxicity</a:t>
            </a:r>
            <a:endParaRPr lang="en-AU" sz="2200">
              <a:latin typeface="Calibri" panose="020F0502020204030204" pitchFamily="34" charset="0"/>
              <a:ea typeface="Calibri" panose="020F0502020204030204" pitchFamily="34" charset="0"/>
              <a:cs typeface="Times New Roman" panose="02020603050405020304" pitchFamily="18" charset="0"/>
            </a:endParaRPr>
          </a:p>
          <a:p>
            <a:r>
              <a:rPr lang="en-AU" sz="2200" b="1" kern="100">
                <a:effectLst/>
                <a:latin typeface="Calibri" panose="020F0502020204030204" pitchFamily="34" charset="0"/>
                <a:ea typeface="Calibri" panose="020F0502020204030204" pitchFamily="34" charset="0"/>
                <a:cs typeface="Times New Roman" panose="02020603050405020304" pitchFamily="18" charset="0"/>
              </a:rPr>
              <a:t>Careful selection of opioids is essential </a:t>
            </a:r>
          </a:p>
          <a:p>
            <a:endParaRPr lang="en-AU" sz="2200" kern="100">
              <a:effectLst/>
              <a:latin typeface="Calibri" panose="020F0502020204030204" pitchFamily="34" charset="0"/>
              <a:ea typeface="Calibri" panose="020F0502020204030204" pitchFamily="34" charset="0"/>
              <a:cs typeface="Times New Roman" panose="02020603050405020304" pitchFamily="18" charset="0"/>
            </a:endParaRPr>
          </a:p>
          <a:p>
            <a:endParaRPr lang="en-US" sz="2200"/>
          </a:p>
        </p:txBody>
      </p:sp>
    </p:spTree>
    <p:extLst>
      <p:ext uri="{BB962C8B-B14F-4D97-AF65-F5344CB8AC3E}">
        <p14:creationId xmlns:p14="http://schemas.microsoft.com/office/powerpoint/2010/main" val="9276353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36423-C0E0-6345-5630-C1946F359974}"/>
              </a:ext>
            </a:extLst>
          </p:cNvPr>
          <p:cNvSpPr>
            <a:spLocks noGrp="1"/>
          </p:cNvSpPr>
          <p:nvPr>
            <p:ph type="title"/>
          </p:nvPr>
        </p:nvSpPr>
        <p:spPr>
          <a:xfrm>
            <a:off x="172678" y="533993"/>
            <a:ext cx="3932237" cy="742013"/>
          </a:xfrm>
        </p:spPr>
        <p:txBody>
          <a:bodyPr>
            <a:normAutofit/>
          </a:bodyPr>
          <a:lstStyle/>
          <a:p>
            <a:r>
              <a:rPr lang="en-US" sz="3600" b="1" dirty="0"/>
              <a:t>Opioid Metabolism</a:t>
            </a:r>
          </a:p>
        </p:txBody>
      </p:sp>
      <p:pic>
        <p:nvPicPr>
          <p:cNvPr id="9" name="Picture 8">
            <a:extLst>
              <a:ext uri="{FF2B5EF4-FFF2-40B4-BE49-F238E27FC236}">
                <a16:creationId xmlns:a16="http://schemas.microsoft.com/office/drawing/2014/main" id="{97F208ED-C3D0-BE74-4AA6-1D675313AABA}"/>
              </a:ext>
            </a:extLst>
          </p:cNvPr>
          <p:cNvPicPr>
            <a:picLocks noChangeAspect="1"/>
          </p:cNvPicPr>
          <p:nvPr/>
        </p:nvPicPr>
        <p:blipFill>
          <a:blip r:embed="rId2"/>
          <a:stretch>
            <a:fillRect/>
          </a:stretch>
        </p:blipFill>
        <p:spPr>
          <a:xfrm>
            <a:off x="2052483" y="1563815"/>
            <a:ext cx="10139517" cy="5294185"/>
          </a:xfrm>
          <a:prstGeom prst="rect">
            <a:avLst/>
          </a:prstGeom>
        </p:spPr>
      </p:pic>
      <p:sp>
        <p:nvSpPr>
          <p:cNvPr id="10" name="TextBox 9">
            <a:extLst>
              <a:ext uri="{FF2B5EF4-FFF2-40B4-BE49-F238E27FC236}">
                <a16:creationId xmlns:a16="http://schemas.microsoft.com/office/drawing/2014/main" id="{1217E7A2-E8FD-EDB3-844B-54D218C9D5D1}"/>
              </a:ext>
            </a:extLst>
          </p:cNvPr>
          <p:cNvSpPr txBox="1"/>
          <p:nvPr/>
        </p:nvSpPr>
        <p:spPr>
          <a:xfrm>
            <a:off x="4772024" y="166336"/>
            <a:ext cx="6752867" cy="1477328"/>
          </a:xfrm>
          <a:prstGeom prst="rect">
            <a:avLst/>
          </a:prstGeom>
          <a:noFill/>
          <a:ln w="12700">
            <a:solidFill>
              <a:schemeClr val="accent3">
                <a:lumMod val="75000"/>
              </a:schemeClr>
            </a:solidFill>
          </a:ln>
        </p:spPr>
        <p:txBody>
          <a:bodyPr wrap="square" rtlCol="0">
            <a:spAutoFit/>
          </a:bodyPr>
          <a:lstStyle/>
          <a:p>
            <a:r>
              <a:rPr lang="en-AU" sz="1800" dirty="0">
                <a:effectLst/>
                <a:latin typeface="Calibri" panose="020F0502020204030204" pitchFamily="34" charset="0"/>
                <a:ea typeface="Calibri" panose="020F0502020204030204" pitchFamily="34" charset="0"/>
                <a:cs typeface="Times New Roman" panose="02020603050405020304" pitchFamily="18" charset="0"/>
              </a:rPr>
              <a:t>CYP2D6 gene - genetic polymorphism </a:t>
            </a:r>
            <a:r>
              <a:rPr lang="en-AU" sz="1800" dirty="0">
                <a:effectLst/>
                <a:latin typeface="Calibri" panose="020F0502020204030204" pitchFamily="34" charset="0"/>
                <a:ea typeface="Calibri" panose="020F0502020204030204" pitchFamily="34" charset="0"/>
                <a:cs typeface="Times New Roman" panose="02020603050405020304" pitchFamily="18" charset="0"/>
                <a:sym typeface="Wingdings" pitchFamily="2" charset="2"/>
              </a:rPr>
              <a:t> individual response highly variable with toxicity &amp; poor analgesic response both possible</a:t>
            </a:r>
          </a:p>
          <a:p>
            <a:r>
              <a:rPr lang="en-AU" dirty="0">
                <a:latin typeface="Calibri" panose="020F0502020204030204" pitchFamily="34" charset="0"/>
                <a:cs typeface="Times New Roman" panose="02020603050405020304" pitchFamily="18" charset="0"/>
                <a:sym typeface="Wingdings" pitchFamily="2" charset="2"/>
              </a:rPr>
              <a:t>CYP2D6 enzyme - metabolises 25 % drugs</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CYP3A4 enzyme - metabolizes 50% of drugs</a:t>
            </a:r>
            <a:r>
              <a:rPr lang="en-AU" dirty="0">
                <a:effectLst/>
              </a:rPr>
              <a:t> so </a:t>
            </a:r>
            <a:r>
              <a:rPr lang="en-AU" sz="1800" dirty="0">
                <a:effectLst/>
                <a:latin typeface="Calibri" panose="020F0502020204030204" pitchFamily="34" charset="0"/>
                <a:ea typeface="Calibri" panose="020F0502020204030204" pitchFamily="34" charset="0"/>
                <a:cs typeface="Times New Roman" panose="02020603050405020304" pitchFamily="18" charset="0"/>
              </a:rPr>
              <a:t>a high risk of drug-drug interactions</a:t>
            </a:r>
            <a:r>
              <a:rPr lang="en-AU" dirty="0">
                <a:effectLst/>
              </a:rPr>
              <a:t> </a:t>
            </a:r>
            <a:endParaRPr lang="en-US" dirty="0"/>
          </a:p>
        </p:txBody>
      </p:sp>
      <p:sp>
        <p:nvSpPr>
          <p:cNvPr id="11" name="TextBox 10">
            <a:extLst>
              <a:ext uri="{FF2B5EF4-FFF2-40B4-BE49-F238E27FC236}">
                <a16:creationId xmlns:a16="http://schemas.microsoft.com/office/drawing/2014/main" id="{26C75F22-3087-3CA9-C125-88695A0E9815}"/>
              </a:ext>
            </a:extLst>
          </p:cNvPr>
          <p:cNvSpPr txBox="1"/>
          <p:nvPr/>
        </p:nvSpPr>
        <p:spPr>
          <a:xfrm>
            <a:off x="0" y="4832520"/>
            <a:ext cx="2443397" cy="923330"/>
          </a:xfrm>
          <a:prstGeom prst="rect">
            <a:avLst/>
          </a:prstGeom>
          <a:noFill/>
          <a:ln w="12700">
            <a:solidFill>
              <a:schemeClr val="accent3">
                <a:lumMod val="75000"/>
              </a:schemeClr>
            </a:solidFill>
          </a:ln>
        </p:spPr>
        <p:txBody>
          <a:bodyPr wrap="square" rtlCol="0">
            <a:spAutoFit/>
          </a:bodyPr>
          <a:lstStyle/>
          <a:p>
            <a:r>
              <a:rPr lang="en-AU" sz="1800" dirty="0">
                <a:effectLst/>
                <a:latin typeface="Calibri" panose="020F0502020204030204" pitchFamily="34" charset="0"/>
                <a:ea typeface="Calibri" panose="020F0502020204030204" pitchFamily="34" charset="0"/>
                <a:cs typeface="Times New Roman" panose="02020603050405020304" pitchFamily="18" charset="0"/>
              </a:rPr>
              <a:t>Phase 2 glucuronidation</a:t>
            </a:r>
            <a:endParaRPr lang="en-AU" dirty="0">
              <a:latin typeface="Calibri" panose="020F0502020204030204" pitchFamily="34" charset="0"/>
              <a:cs typeface="Times New Roman" panose="02020603050405020304" pitchFamily="18" charset="0"/>
            </a:endParaRPr>
          </a:p>
          <a:p>
            <a:r>
              <a:rPr lang="en-AU" sz="1800" dirty="0">
                <a:latin typeface="Calibri" panose="020F0502020204030204" pitchFamily="34" charset="0"/>
                <a:ea typeface="Calibri" panose="020F0502020204030204" pitchFamily="34" charset="0"/>
                <a:cs typeface="Times New Roman" panose="02020603050405020304" pitchFamily="18" charset="0"/>
              </a:rPr>
              <a:t>・</a:t>
            </a:r>
            <a:r>
              <a:rPr lang="en-AU" sz="1800" dirty="0">
                <a:effectLst/>
                <a:latin typeface="Calibri" panose="020F0502020204030204" pitchFamily="34" charset="0"/>
                <a:ea typeface="Calibri" panose="020F0502020204030204" pitchFamily="34" charset="0"/>
                <a:cs typeface="Times New Roman" panose="02020603050405020304" pitchFamily="18" charset="0"/>
              </a:rPr>
              <a:t>minimal drug interaction potential</a:t>
            </a:r>
            <a:r>
              <a:rPr lang="en-AU" dirty="0">
                <a:effectLst/>
              </a:rPr>
              <a:t> </a:t>
            </a:r>
          </a:p>
        </p:txBody>
      </p:sp>
      <p:sp>
        <p:nvSpPr>
          <p:cNvPr id="12" name="TextBox 11">
            <a:extLst>
              <a:ext uri="{FF2B5EF4-FFF2-40B4-BE49-F238E27FC236}">
                <a16:creationId xmlns:a16="http://schemas.microsoft.com/office/drawing/2014/main" id="{7A0C18EC-5E96-F3E7-23D8-1686BE19F614}"/>
              </a:ext>
            </a:extLst>
          </p:cNvPr>
          <p:cNvSpPr txBox="1"/>
          <p:nvPr/>
        </p:nvSpPr>
        <p:spPr>
          <a:xfrm>
            <a:off x="2656936" y="4782489"/>
            <a:ext cx="1656272" cy="369332"/>
          </a:xfrm>
          <a:prstGeom prst="rect">
            <a:avLst/>
          </a:prstGeom>
          <a:noFill/>
          <a:ln w="38100">
            <a:solidFill>
              <a:schemeClr val="accent4">
                <a:lumMod val="75000"/>
              </a:schemeClr>
            </a:solidFill>
          </a:ln>
        </p:spPr>
        <p:txBody>
          <a:bodyPr wrap="square" rtlCol="0">
            <a:spAutoFit/>
          </a:bodyPr>
          <a:lstStyle/>
          <a:p>
            <a:pPr algn="ctr"/>
            <a:r>
              <a:rPr lang="en-US" dirty="0"/>
              <a:t>Buprenorphine</a:t>
            </a:r>
          </a:p>
        </p:txBody>
      </p:sp>
      <p:sp>
        <p:nvSpPr>
          <p:cNvPr id="13" name="TextBox 12">
            <a:extLst>
              <a:ext uri="{FF2B5EF4-FFF2-40B4-BE49-F238E27FC236}">
                <a16:creationId xmlns:a16="http://schemas.microsoft.com/office/drawing/2014/main" id="{DC2E5CB9-40C8-F738-9722-EE99110F6E7C}"/>
              </a:ext>
            </a:extLst>
          </p:cNvPr>
          <p:cNvSpPr txBox="1"/>
          <p:nvPr/>
        </p:nvSpPr>
        <p:spPr>
          <a:xfrm>
            <a:off x="2651690" y="5554055"/>
            <a:ext cx="1453225" cy="369332"/>
          </a:xfrm>
          <a:prstGeom prst="rect">
            <a:avLst/>
          </a:prstGeom>
          <a:noFill/>
          <a:ln w="38100">
            <a:solidFill>
              <a:srgbClr val="92D050"/>
            </a:solidFill>
          </a:ln>
        </p:spPr>
        <p:txBody>
          <a:bodyPr wrap="square" rtlCol="0">
            <a:spAutoFit/>
          </a:bodyPr>
          <a:lstStyle/>
          <a:p>
            <a:r>
              <a:rPr lang="en-US" dirty="0"/>
              <a:t>Tapentadol</a:t>
            </a:r>
          </a:p>
        </p:txBody>
      </p:sp>
      <p:sp>
        <p:nvSpPr>
          <p:cNvPr id="3" name="TextBox 2">
            <a:extLst>
              <a:ext uri="{FF2B5EF4-FFF2-40B4-BE49-F238E27FC236}">
                <a16:creationId xmlns:a16="http://schemas.microsoft.com/office/drawing/2014/main" id="{0D29AB6A-E48E-E3CE-F04C-C614B37F7F28}"/>
              </a:ext>
            </a:extLst>
          </p:cNvPr>
          <p:cNvSpPr txBox="1"/>
          <p:nvPr/>
        </p:nvSpPr>
        <p:spPr>
          <a:xfrm>
            <a:off x="0" y="6488668"/>
            <a:ext cx="862038" cy="369332"/>
          </a:xfrm>
          <a:prstGeom prst="rect">
            <a:avLst/>
          </a:prstGeom>
          <a:noFill/>
        </p:spPr>
        <p:txBody>
          <a:bodyPr wrap="square" rtlCol="0">
            <a:spAutoFit/>
          </a:bodyPr>
          <a:lstStyle/>
          <a:p>
            <a:r>
              <a:rPr lang="en-US" dirty="0"/>
              <a:t>Ref 1.</a:t>
            </a:r>
          </a:p>
        </p:txBody>
      </p:sp>
    </p:spTree>
    <p:extLst>
      <p:ext uri="{BB962C8B-B14F-4D97-AF65-F5344CB8AC3E}">
        <p14:creationId xmlns:p14="http://schemas.microsoft.com/office/powerpoint/2010/main" val="21705336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376306F-6AA3-1B43-AA58-F2FBC57A6CFB}"/>
              </a:ext>
            </a:extLst>
          </p:cNvPr>
          <p:cNvPicPr>
            <a:picLocks noChangeAspect="1"/>
          </p:cNvPicPr>
          <p:nvPr/>
        </p:nvPicPr>
        <p:blipFill>
          <a:blip r:embed="rId2"/>
          <a:stretch>
            <a:fillRect/>
          </a:stretch>
        </p:blipFill>
        <p:spPr>
          <a:xfrm>
            <a:off x="3227203" y="638355"/>
            <a:ext cx="8964797" cy="6219645"/>
          </a:xfrm>
          <a:prstGeom prst="rect">
            <a:avLst/>
          </a:prstGeom>
        </p:spPr>
      </p:pic>
      <p:sp>
        <p:nvSpPr>
          <p:cNvPr id="4" name="Rounded Rectangle 3">
            <a:extLst>
              <a:ext uri="{FF2B5EF4-FFF2-40B4-BE49-F238E27FC236}">
                <a16:creationId xmlns:a16="http://schemas.microsoft.com/office/drawing/2014/main" id="{DCBE7FD5-A335-FB45-32C8-4800EC585BBF}"/>
              </a:ext>
            </a:extLst>
          </p:cNvPr>
          <p:cNvSpPr/>
          <p:nvPr/>
        </p:nvSpPr>
        <p:spPr>
          <a:xfrm>
            <a:off x="4655850" y="1414643"/>
            <a:ext cx="2035834" cy="724619"/>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a:extLst>
              <a:ext uri="{FF2B5EF4-FFF2-40B4-BE49-F238E27FC236}">
                <a16:creationId xmlns:a16="http://schemas.microsoft.com/office/drawing/2014/main" id="{B26C64B7-A8B5-6F03-62C8-BB322012347F}"/>
              </a:ext>
            </a:extLst>
          </p:cNvPr>
          <p:cNvSpPr/>
          <p:nvPr/>
        </p:nvSpPr>
        <p:spPr>
          <a:xfrm>
            <a:off x="7159925" y="1414643"/>
            <a:ext cx="1121433" cy="224376"/>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1A170E-9FC2-8084-9507-2A2766D41764}"/>
              </a:ext>
            </a:extLst>
          </p:cNvPr>
          <p:cNvSpPr>
            <a:spLocks noGrp="1"/>
          </p:cNvSpPr>
          <p:nvPr>
            <p:ph type="title"/>
          </p:nvPr>
        </p:nvSpPr>
        <p:spPr>
          <a:xfrm>
            <a:off x="354606" y="451390"/>
            <a:ext cx="4193331" cy="1325563"/>
          </a:xfrm>
        </p:spPr>
        <p:txBody>
          <a:bodyPr/>
          <a:lstStyle/>
          <a:p>
            <a:r>
              <a:rPr lang="en-US" b="1" dirty="0"/>
              <a:t>Polypharmacy…</a:t>
            </a:r>
          </a:p>
        </p:txBody>
      </p:sp>
      <p:sp>
        <p:nvSpPr>
          <p:cNvPr id="6" name="TextBox 5">
            <a:extLst>
              <a:ext uri="{FF2B5EF4-FFF2-40B4-BE49-F238E27FC236}">
                <a16:creationId xmlns:a16="http://schemas.microsoft.com/office/drawing/2014/main" id="{03F92BBF-BA74-3597-196E-29A4B77CDB4F}"/>
              </a:ext>
            </a:extLst>
          </p:cNvPr>
          <p:cNvSpPr txBox="1"/>
          <p:nvPr/>
        </p:nvSpPr>
        <p:spPr>
          <a:xfrm>
            <a:off x="363233" y="4779033"/>
            <a:ext cx="2863970" cy="369332"/>
          </a:xfrm>
          <a:prstGeom prst="rect">
            <a:avLst/>
          </a:prstGeom>
          <a:noFill/>
          <a:ln w="38100">
            <a:solidFill>
              <a:schemeClr val="tx1">
                <a:lumMod val="85000"/>
                <a:lumOff val="15000"/>
              </a:schemeClr>
            </a:solidFill>
          </a:ln>
        </p:spPr>
        <p:txBody>
          <a:bodyPr wrap="square" rtlCol="0">
            <a:spAutoFit/>
          </a:bodyPr>
          <a:lstStyle/>
          <a:p>
            <a:r>
              <a:rPr lang="en-US" b="1" dirty="0"/>
              <a:t>And QT prolongation</a:t>
            </a:r>
          </a:p>
        </p:txBody>
      </p:sp>
      <p:sp>
        <p:nvSpPr>
          <p:cNvPr id="7" name="TextBox 6">
            <a:extLst>
              <a:ext uri="{FF2B5EF4-FFF2-40B4-BE49-F238E27FC236}">
                <a16:creationId xmlns:a16="http://schemas.microsoft.com/office/drawing/2014/main" id="{BE344CB0-9D5C-7BB1-E7C0-76353A8A17B3}"/>
              </a:ext>
            </a:extLst>
          </p:cNvPr>
          <p:cNvSpPr txBox="1"/>
          <p:nvPr/>
        </p:nvSpPr>
        <p:spPr>
          <a:xfrm>
            <a:off x="0" y="6488668"/>
            <a:ext cx="862038" cy="369332"/>
          </a:xfrm>
          <a:prstGeom prst="rect">
            <a:avLst/>
          </a:prstGeom>
          <a:noFill/>
        </p:spPr>
        <p:txBody>
          <a:bodyPr wrap="square" rtlCol="0">
            <a:spAutoFit/>
          </a:bodyPr>
          <a:lstStyle/>
          <a:p>
            <a:r>
              <a:rPr lang="en-US" dirty="0"/>
              <a:t>Ref 1.</a:t>
            </a:r>
          </a:p>
        </p:txBody>
      </p:sp>
    </p:spTree>
    <p:extLst>
      <p:ext uri="{BB962C8B-B14F-4D97-AF65-F5344CB8AC3E}">
        <p14:creationId xmlns:p14="http://schemas.microsoft.com/office/powerpoint/2010/main" val="17872594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7B6251-BD0C-B0F9-FDF9-A4E822E1F2AB}"/>
              </a:ext>
            </a:extLst>
          </p:cNvPr>
          <p:cNvSpPr>
            <a:spLocks noGrp="1"/>
          </p:cNvSpPr>
          <p:nvPr>
            <p:ph type="title"/>
          </p:nvPr>
        </p:nvSpPr>
        <p:spPr>
          <a:xfrm>
            <a:off x="838200" y="365125"/>
            <a:ext cx="10515600" cy="1325563"/>
          </a:xfrm>
        </p:spPr>
        <p:txBody>
          <a:bodyPr>
            <a:normAutofit/>
          </a:bodyPr>
          <a:lstStyle/>
          <a:p>
            <a:r>
              <a:rPr lang="en-US" sz="5400" b="1"/>
              <a:t>Effect of Dialysis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FA1D6F-1E83-6D8F-DE6B-EC4FF14A7227}"/>
              </a:ext>
            </a:extLst>
          </p:cNvPr>
          <p:cNvSpPr>
            <a:spLocks noGrp="1"/>
          </p:cNvSpPr>
          <p:nvPr>
            <p:ph idx="1"/>
          </p:nvPr>
        </p:nvSpPr>
        <p:spPr>
          <a:xfrm>
            <a:off x="838200" y="1929384"/>
            <a:ext cx="10515600" cy="4251960"/>
          </a:xfrm>
        </p:spPr>
        <p:txBody>
          <a:bodyPr>
            <a:normAutofit/>
          </a:bodyPr>
          <a:lstStyle/>
          <a:p>
            <a:r>
              <a:rPr lang="en-AU" sz="2200">
                <a:effectLst/>
                <a:latin typeface="AdvOTc999d02f"/>
              </a:rPr>
              <a:t>Stability of analgesia during dialysis will vary depending on dialysability of the opioid</a:t>
            </a:r>
            <a:endParaRPr lang="en-AU" sz="2200"/>
          </a:p>
          <a:p>
            <a:r>
              <a:rPr lang="en-AU" sz="2200">
                <a:effectLst/>
                <a:latin typeface="AdvOTc999d02f"/>
              </a:rPr>
              <a:t>Opioids that are well dialysed may require supplemental dosing during or after HD and patients could be at higher risk for opioid withdrawal symptoms after dialysis </a:t>
            </a:r>
          </a:p>
          <a:p>
            <a:r>
              <a:rPr lang="en-AU" sz="2200">
                <a:effectLst/>
                <a:latin typeface="AdvOTc999d02f"/>
              </a:rPr>
              <a:t>Opioids that are not well dialysed will have more stable analgesia </a:t>
            </a:r>
          </a:p>
          <a:p>
            <a:pPr lvl="1"/>
            <a:r>
              <a:rPr lang="en-AU" sz="2200">
                <a:effectLst/>
                <a:latin typeface="AdvOTc999d02f"/>
              </a:rPr>
              <a:t>However, if there is accumulation of the parent drug and/or active metabolites, the risk for toxicity increases. </a:t>
            </a:r>
          </a:p>
          <a:p>
            <a:r>
              <a:rPr lang="en-AU" sz="2200">
                <a:effectLst/>
                <a:latin typeface="AdvOTc999d02f"/>
              </a:rPr>
              <a:t>Factors that promote dialysability include:</a:t>
            </a:r>
          </a:p>
          <a:p>
            <a:pPr lvl="1"/>
            <a:r>
              <a:rPr lang="en-AU" sz="2200">
                <a:effectLst/>
                <a:latin typeface="AdvOTc999d02f"/>
              </a:rPr>
              <a:t>lower molecular weight</a:t>
            </a:r>
            <a:endParaRPr lang="en-AU" sz="2200">
              <a:latin typeface="AdvOTc999d02f"/>
            </a:endParaRPr>
          </a:p>
          <a:p>
            <a:pPr lvl="1"/>
            <a:r>
              <a:rPr lang="en-AU" sz="2200">
                <a:effectLst/>
                <a:latin typeface="AdvOTc999d02f"/>
              </a:rPr>
              <a:t>lower protein binding, </a:t>
            </a:r>
          </a:p>
          <a:p>
            <a:pPr lvl="1"/>
            <a:r>
              <a:rPr lang="en-AU" sz="2200">
                <a:effectLst/>
                <a:latin typeface="AdvOTc999d02f"/>
              </a:rPr>
              <a:t>greater water solubility, and </a:t>
            </a:r>
          </a:p>
          <a:p>
            <a:pPr lvl="1"/>
            <a:r>
              <a:rPr lang="en-AU" sz="2200">
                <a:effectLst/>
                <a:latin typeface="AdvOTc999d02f"/>
              </a:rPr>
              <a:t>lower volume of distribution. </a:t>
            </a:r>
            <a:endParaRPr lang="en-AU" sz="2200"/>
          </a:p>
          <a:p>
            <a:endParaRPr lang="en-AU" sz="2200"/>
          </a:p>
          <a:p>
            <a:pPr lvl="1"/>
            <a:endParaRPr lang="en-AU" sz="2200"/>
          </a:p>
          <a:p>
            <a:endParaRPr lang="en-AU" sz="2200"/>
          </a:p>
          <a:p>
            <a:endParaRPr lang="en-US" sz="2200"/>
          </a:p>
        </p:txBody>
      </p:sp>
    </p:spTree>
    <p:extLst>
      <p:ext uri="{BB962C8B-B14F-4D97-AF65-F5344CB8AC3E}">
        <p14:creationId xmlns:p14="http://schemas.microsoft.com/office/powerpoint/2010/main" val="40588823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F163D0-F608-2BD2-4237-C7BBE8171D01}"/>
              </a:ext>
            </a:extLst>
          </p:cNvPr>
          <p:cNvSpPr>
            <a:spLocks noGrp="1"/>
          </p:cNvSpPr>
          <p:nvPr>
            <p:ph type="title"/>
          </p:nvPr>
        </p:nvSpPr>
        <p:spPr>
          <a:xfrm>
            <a:off x="640080" y="320040"/>
            <a:ext cx="6692827" cy="3892669"/>
          </a:xfrm>
        </p:spPr>
        <p:txBody>
          <a:bodyPr vert="horz" lIns="91440" tIns="45720" rIns="91440" bIns="45720" rtlCol="0" anchor="b">
            <a:normAutofit/>
          </a:bodyPr>
          <a:lstStyle/>
          <a:p>
            <a:r>
              <a:rPr lang="en-US" sz="6600" b="1" kern="1200">
                <a:solidFill>
                  <a:schemeClr val="tx1"/>
                </a:solidFill>
                <a:latin typeface="+mj-lt"/>
                <a:ea typeface="+mj-ea"/>
                <a:cs typeface="+mj-cs"/>
              </a:rPr>
              <a:t>And then</a:t>
            </a:r>
            <a:br>
              <a:rPr lang="en-US" sz="6600" b="1" kern="1200">
                <a:solidFill>
                  <a:schemeClr val="tx1"/>
                </a:solidFill>
                <a:latin typeface="+mj-lt"/>
                <a:ea typeface="+mj-ea"/>
                <a:cs typeface="+mj-cs"/>
              </a:rPr>
            </a:br>
            <a:r>
              <a:rPr lang="en-US" sz="6600" b="1" kern="1200">
                <a:solidFill>
                  <a:schemeClr val="tx1"/>
                </a:solidFill>
                <a:latin typeface="+mj-lt"/>
                <a:ea typeface="+mj-ea"/>
                <a:cs typeface="+mj-cs"/>
              </a:rPr>
              <a:t>add in Aging…</a:t>
            </a:r>
          </a:p>
        </p:txBody>
      </p:sp>
      <p:sp>
        <p:nvSpPr>
          <p:cNvPr id="10"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E12D1BA-E355-D4AC-0319-CFCB5DC6A488}"/>
              </a:ext>
            </a:extLst>
          </p:cNvPr>
          <p:cNvPicPr>
            <a:picLocks noChangeAspect="1"/>
          </p:cNvPicPr>
          <p:nvPr/>
        </p:nvPicPr>
        <p:blipFill>
          <a:blip r:embed="rId2"/>
          <a:stretch>
            <a:fillRect/>
          </a:stretch>
        </p:blipFill>
        <p:spPr>
          <a:xfrm>
            <a:off x="5344355" y="460676"/>
            <a:ext cx="6847646" cy="6077284"/>
          </a:xfrm>
          <a:prstGeom prst="rect">
            <a:avLst/>
          </a:prstGeom>
        </p:spPr>
      </p:pic>
      <p:sp>
        <p:nvSpPr>
          <p:cNvPr id="4" name="TextBox 3">
            <a:extLst>
              <a:ext uri="{FF2B5EF4-FFF2-40B4-BE49-F238E27FC236}">
                <a16:creationId xmlns:a16="http://schemas.microsoft.com/office/drawing/2014/main" id="{2B975F2E-DE75-7BE5-4DC1-BACD75F3E565}"/>
              </a:ext>
            </a:extLst>
          </p:cNvPr>
          <p:cNvSpPr txBox="1"/>
          <p:nvPr/>
        </p:nvSpPr>
        <p:spPr>
          <a:xfrm>
            <a:off x="0" y="6488668"/>
            <a:ext cx="862038" cy="369332"/>
          </a:xfrm>
          <a:prstGeom prst="rect">
            <a:avLst/>
          </a:prstGeom>
          <a:noFill/>
        </p:spPr>
        <p:txBody>
          <a:bodyPr wrap="square" rtlCol="0">
            <a:spAutoFit/>
          </a:bodyPr>
          <a:lstStyle/>
          <a:p>
            <a:r>
              <a:rPr lang="en-US" dirty="0"/>
              <a:t>Ref 6.</a:t>
            </a:r>
          </a:p>
        </p:txBody>
      </p:sp>
    </p:spTree>
    <p:extLst>
      <p:ext uri="{BB962C8B-B14F-4D97-AF65-F5344CB8AC3E}">
        <p14:creationId xmlns:p14="http://schemas.microsoft.com/office/powerpoint/2010/main" val="35234687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2E59424-33E1-4F37-8425-9F11392196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694F8A0-A600-40AB-84BE-03637A1D7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4745565" y="-4745565"/>
            <a:ext cx="2700870" cy="12192000"/>
          </a:xfrm>
          <a:custGeom>
            <a:avLst/>
            <a:gdLst>
              <a:gd name="connsiteX0" fmla="*/ 0 w 2700870"/>
              <a:gd name="connsiteY0" fmla="*/ 0 h 12192000"/>
              <a:gd name="connsiteX1" fmla="*/ 0 w 2700870"/>
              <a:gd name="connsiteY1" fmla="*/ 12192000 h 12192000"/>
              <a:gd name="connsiteX2" fmla="*/ 2661694 w 2700870"/>
              <a:gd name="connsiteY2" fmla="*/ 12192000 h 12192000"/>
              <a:gd name="connsiteX3" fmla="*/ 2632716 w 2700870"/>
              <a:gd name="connsiteY3" fmla="*/ 11941855 h 12192000"/>
              <a:gd name="connsiteX4" fmla="*/ 2605238 w 2700870"/>
              <a:gd name="connsiteY4" fmla="*/ 10895781 h 12192000"/>
              <a:gd name="connsiteX5" fmla="*/ 2672927 w 2700870"/>
              <a:gd name="connsiteY5" fmla="*/ 9729981 h 12192000"/>
              <a:gd name="connsiteX6" fmla="*/ 2672927 w 2700870"/>
              <a:gd name="connsiteY6" fmla="*/ 9349685 h 12192000"/>
              <a:gd name="connsiteX7" fmla="*/ 2665256 w 2700870"/>
              <a:gd name="connsiteY7" fmla="*/ 8947869 h 12192000"/>
              <a:gd name="connsiteX8" fmla="*/ 2666835 w 2700870"/>
              <a:gd name="connsiteY8" fmla="*/ 7719557 h 12192000"/>
              <a:gd name="connsiteX9" fmla="*/ 2648109 w 2700870"/>
              <a:gd name="connsiteY9" fmla="*/ 6285351 h 12192000"/>
              <a:gd name="connsiteX10" fmla="*/ 2672476 w 2700870"/>
              <a:gd name="connsiteY10" fmla="*/ 5314115 h 12192000"/>
              <a:gd name="connsiteX11" fmla="*/ 2662774 w 2700870"/>
              <a:gd name="connsiteY11" fmla="*/ 4956020 h 12192000"/>
              <a:gd name="connsiteX12" fmla="*/ 2679020 w 2700870"/>
              <a:gd name="connsiteY12" fmla="*/ 4142653 h 12192000"/>
              <a:gd name="connsiteX13" fmla="*/ 2681951 w 2700870"/>
              <a:gd name="connsiteY13" fmla="*/ 3198141 h 12192000"/>
              <a:gd name="connsiteX14" fmla="*/ 2632541 w 2700870"/>
              <a:gd name="connsiteY14" fmla="*/ 1982283 h 12192000"/>
              <a:gd name="connsiteX15" fmla="*/ 2667512 w 2700870"/>
              <a:gd name="connsiteY15" fmla="*/ 1445702 h 12192000"/>
              <a:gd name="connsiteX16" fmla="*/ 2660518 w 2700870"/>
              <a:gd name="connsiteY16" fmla="*/ 750797 h 12192000"/>
              <a:gd name="connsiteX17" fmla="*/ 2651539 w 2700870"/>
              <a:gd name="connsiteY17" fmla="*/ 168769 h 12192000"/>
              <a:gd name="connsiteX18" fmla="*/ 2668618 w 2700870"/>
              <a:gd name="connsiteY18" fmla="*/ 0 h 12192000"/>
              <a:gd name="connsiteX19" fmla="*/ 781493 w 2700870"/>
              <a:gd name="connsiteY19" fmla="*/ 0 h 12192000"/>
              <a:gd name="connsiteX20" fmla="*/ 409569 w 2700870"/>
              <a:gd name="connsiteY20" fmla="*/ 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700870" h="12192000">
                <a:moveTo>
                  <a:pt x="0" y="0"/>
                </a:moveTo>
                <a:lnTo>
                  <a:pt x="0" y="12192000"/>
                </a:lnTo>
                <a:lnTo>
                  <a:pt x="2661694" y="12192000"/>
                </a:lnTo>
                <a:lnTo>
                  <a:pt x="2632716" y="11941855"/>
                </a:lnTo>
                <a:cubicBezTo>
                  <a:pt x="2602362" y="11594183"/>
                  <a:pt x="2599485" y="11245047"/>
                  <a:pt x="2605238" y="10895781"/>
                </a:cubicBezTo>
                <a:cubicBezTo>
                  <a:pt x="2611558" y="10506425"/>
                  <a:pt x="2629380" y="10117297"/>
                  <a:pt x="2672927" y="9729981"/>
                </a:cubicBezTo>
                <a:cubicBezTo>
                  <a:pt x="2684548" y="9603480"/>
                  <a:pt x="2684548" y="9476187"/>
                  <a:pt x="2672927" y="9349685"/>
                </a:cubicBezTo>
                <a:cubicBezTo>
                  <a:pt x="2663496" y="9215958"/>
                  <a:pt x="2660924" y="9081848"/>
                  <a:pt x="2665256" y="8947869"/>
                </a:cubicBezTo>
                <a:cubicBezTo>
                  <a:pt x="2678116" y="8538360"/>
                  <a:pt x="2648559" y="8128618"/>
                  <a:pt x="2666835" y="7719557"/>
                </a:cubicBezTo>
                <a:cubicBezTo>
                  <a:pt x="2688269" y="7240958"/>
                  <a:pt x="2663226" y="6763493"/>
                  <a:pt x="2648109" y="6285351"/>
                </a:cubicBezTo>
                <a:cubicBezTo>
                  <a:pt x="2637956" y="5961455"/>
                  <a:pt x="2631636" y="5637330"/>
                  <a:pt x="2672476" y="5314115"/>
                </a:cubicBezTo>
                <a:cubicBezTo>
                  <a:pt x="2687594" y="5195204"/>
                  <a:pt x="2674732" y="5074932"/>
                  <a:pt x="2662774" y="4956020"/>
                </a:cubicBezTo>
                <a:cubicBezTo>
                  <a:pt x="2635699" y="4683988"/>
                  <a:pt x="2650591" y="4413093"/>
                  <a:pt x="2679020" y="4142653"/>
                </a:cubicBezTo>
                <a:cubicBezTo>
                  <a:pt x="2712412" y="3827814"/>
                  <a:pt x="2702710" y="3513204"/>
                  <a:pt x="2681951" y="3198141"/>
                </a:cubicBezTo>
                <a:cubicBezTo>
                  <a:pt x="2655103" y="2793383"/>
                  <a:pt x="2621257" y="2389987"/>
                  <a:pt x="2632541" y="1982283"/>
                </a:cubicBezTo>
                <a:cubicBezTo>
                  <a:pt x="2637279" y="1803119"/>
                  <a:pt x="2653299" y="1624412"/>
                  <a:pt x="2667512" y="1445702"/>
                </a:cubicBezTo>
                <a:cubicBezTo>
                  <a:pt x="2682111" y="1214217"/>
                  <a:pt x="2679764" y="981948"/>
                  <a:pt x="2660518" y="750797"/>
                </a:cubicBezTo>
                <a:cubicBezTo>
                  <a:pt x="2647658" y="556628"/>
                  <a:pt x="2639366" y="362460"/>
                  <a:pt x="2651539" y="168769"/>
                </a:cubicBezTo>
                <a:lnTo>
                  <a:pt x="2668618" y="0"/>
                </a:lnTo>
                <a:lnTo>
                  <a:pt x="781493" y="0"/>
                </a:lnTo>
                <a:lnTo>
                  <a:pt x="409569"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363A6FA-5471-385B-F8AA-2BD1BA355E84}"/>
              </a:ext>
            </a:extLst>
          </p:cNvPr>
          <p:cNvSpPr>
            <a:spLocks noGrp="1"/>
          </p:cNvSpPr>
          <p:nvPr>
            <p:ph type="title"/>
          </p:nvPr>
        </p:nvSpPr>
        <p:spPr>
          <a:xfrm>
            <a:off x="630936" y="749173"/>
            <a:ext cx="3475383" cy="1600200"/>
          </a:xfrm>
        </p:spPr>
        <p:txBody>
          <a:bodyPr anchor="ctr">
            <a:normAutofit/>
          </a:bodyPr>
          <a:lstStyle/>
          <a:p>
            <a:r>
              <a:rPr lang="en-US" sz="4800" b="1" dirty="0">
                <a:solidFill>
                  <a:srgbClr val="FFFFFF"/>
                </a:solidFill>
              </a:rPr>
              <a:t>Welcome to </a:t>
            </a:r>
            <a:r>
              <a:rPr lang="en-US" sz="4800" b="1">
                <a:solidFill>
                  <a:srgbClr val="FFFFFF"/>
                </a:solidFill>
              </a:rPr>
              <a:t>the family!</a:t>
            </a:r>
            <a:endParaRPr lang="en-US" sz="4800" b="1" dirty="0">
              <a:solidFill>
                <a:srgbClr val="FFFFFF"/>
              </a:solidFill>
            </a:endParaRPr>
          </a:p>
        </p:txBody>
      </p:sp>
      <p:sp>
        <p:nvSpPr>
          <p:cNvPr id="17" name="sketch line">
            <a:extLst>
              <a:ext uri="{FF2B5EF4-FFF2-40B4-BE49-F238E27FC236}">
                <a16:creationId xmlns:a16="http://schemas.microsoft.com/office/drawing/2014/main" id="{00FB22BA-072B-424B-82FA-D1F0DC0841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353312"/>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F239050-E989-393D-3B10-09CFCEFEF3EB}"/>
              </a:ext>
            </a:extLst>
          </p:cNvPr>
          <p:cNvSpPr>
            <a:spLocks noGrp="1"/>
          </p:cNvSpPr>
          <p:nvPr>
            <p:ph idx="1"/>
          </p:nvPr>
        </p:nvSpPr>
        <p:spPr>
          <a:xfrm>
            <a:off x="4594613" y="749173"/>
            <a:ext cx="6966451" cy="1600200"/>
          </a:xfrm>
        </p:spPr>
        <p:txBody>
          <a:bodyPr anchor="ctr">
            <a:normAutofit/>
          </a:bodyPr>
          <a:lstStyle/>
          <a:p>
            <a:r>
              <a:rPr lang="en-US" b="1" dirty="0">
                <a:solidFill>
                  <a:srgbClr val="FFFFFF"/>
                </a:solidFill>
              </a:rPr>
              <a:t>Number of journal articles of tables of opioids </a:t>
            </a:r>
            <a:r>
              <a:rPr lang="en-US" b="1" dirty="0" err="1">
                <a:solidFill>
                  <a:srgbClr val="FFFFFF"/>
                </a:solidFill>
              </a:rPr>
              <a:t>wrt</a:t>
            </a:r>
            <a:r>
              <a:rPr lang="en-US" b="1" dirty="0">
                <a:solidFill>
                  <a:srgbClr val="FFFFFF"/>
                </a:solidFill>
              </a:rPr>
              <a:t> use in CKD and ESKD</a:t>
            </a:r>
          </a:p>
          <a:p>
            <a:pPr marL="0" indent="0">
              <a:buNone/>
            </a:pPr>
            <a:endParaRPr lang="en-US" b="1" dirty="0">
              <a:solidFill>
                <a:srgbClr val="FFFFFF"/>
              </a:solidFill>
            </a:endParaRPr>
          </a:p>
          <a:p>
            <a:pPr lvl="1"/>
            <a:endParaRPr lang="en-US" sz="2800" dirty="0">
              <a:solidFill>
                <a:srgbClr val="FFFFFF"/>
              </a:solidFill>
            </a:endParaRPr>
          </a:p>
        </p:txBody>
      </p:sp>
      <p:pic>
        <p:nvPicPr>
          <p:cNvPr id="8" name="Picture 7">
            <a:extLst>
              <a:ext uri="{FF2B5EF4-FFF2-40B4-BE49-F238E27FC236}">
                <a16:creationId xmlns:a16="http://schemas.microsoft.com/office/drawing/2014/main" id="{C3655E6D-BD48-A3B1-C189-8363A15B74D4}"/>
              </a:ext>
            </a:extLst>
          </p:cNvPr>
          <p:cNvPicPr>
            <a:picLocks noChangeAspect="1"/>
          </p:cNvPicPr>
          <p:nvPr/>
        </p:nvPicPr>
        <p:blipFill>
          <a:blip r:embed="rId2"/>
          <a:stretch>
            <a:fillRect/>
          </a:stretch>
        </p:blipFill>
        <p:spPr>
          <a:xfrm>
            <a:off x="329183" y="3190292"/>
            <a:ext cx="3556991" cy="1120451"/>
          </a:xfrm>
          <a:prstGeom prst="rect">
            <a:avLst/>
          </a:prstGeom>
        </p:spPr>
      </p:pic>
      <p:pic>
        <p:nvPicPr>
          <p:cNvPr id="7" name="Picture 6">
            <a:extLst>
              <a:ext uri="{FF2B5EF4-FFF2-40B4-BE49-F238E27FC236}">
                <a16:creationId xmlns:a16="http://schemas.microsoft.com/office/drawing/2014/main" id="{998D507D-A435-5F50-C55E-D87EC8DE7DBA}"/>
              </a:ext>
            </a:extLst>
          </p:cNvPr>
          <p:cNvPicPr>
            <a:picLocks noChangeAspect="1"/>
          </p:cNvPicPr>
          <p:nvPr/>
        </p:nvPicPr>
        <p:blipFill>
          <a:blip r:embed="rId3"/>
          <a:stretch>
            <a:fillRect/>
          </a:stretch>
        </p:blipFill>
        <p:spPr>
          <a:xfrm>
            <a:off x="1793924" y="4873167"/>
            <a:ext cx="4297943" cy="1235659"/>
          </a:xfrm>
          <a:prstGeom prst="rect">
            <a:avLst/>
          </a:prstGeom>
        </p:spPr>
      </p:pic>
      <p:pic>
        <p:nvPicPr>
          <p:cNvPr id="5" name="Picture 4">
            <a:extLst>
              <a:ext uri="{FF2B5EF4-FFF2-40B4-BE49-F238E27FC236}">
                <a16:creationId xmlns:a16="http://schemas.microsoft.com/office/drawing/2014/main" id="{0DB96BA3-897B-765D-CB6C-0E1E97AFE952}"/>
              </a:ext>
            </a:extLst>
          </p:cNvPr>
          <p:cNvPicPr>
            <a:picLocks noChangeAspect="1"/>
          </p:cNvPicPr>
          <p:nvPr/>
        </p:nvPicPr>
        <p:blipFill>
          <a:blip r:embed="rId4"/>
          <a:stretch>
            <a:fillRect/>
          </a:stretch>
        </p:blipFill>
        <p:spPr>
          <a:xfrm>
            <a:off x="5424049" y="3176133"/>
            <a:ext cx="4265671" cy="895790"/>
          </a:xfrm>
          <a:prstGeom prst="rect">
            <a:avLst/>
          </a:prstGeom>
        </p:spPr>
      </p:pic>
      <p:pic>
        <p:nvPicPr>
          <p:cNvPr id="4" name="Picture 3">
            <a:extLst>
              <a:ext uri="{FF2B5EF4-FFF2-40B4-BE49-F238E27FC236}">
                <a16:creationId xmlns:a16="http://schemas.microsoft.com/office/drawing/2014/main" id="{86C5F5FA-CFBC-3136-DCB3-174681D703EB}"/>
              </a:ext>
            </a:extLst>
          </p:cNvPr>
          <p:cNvPicPr>
            <a:picLocks noChangeAspect="1"/>
          </p:cNvPicPr>
          <p:nvPr/>
        </p:nvPicPr>
        <p:blipFill>
          <a:blip r:embed="rId5"/>
          <a:stretch>
            <a:fillRect/>
          </a:stretch>
        </p:blipFill>
        <p:spPr>
          <a:xfrm>
            <a:off x="6634391" y="4907764"/>
            <a:ext cx="5554561" cy="930387"/>
          </a:xfrm>
          <a:prstGeom prst="rect">
            <a:avLst/>
          </a:prstGeom>
        </p:spPr>
      </p:pic>
    </p:spTree>
    <p:extLst>
      <p:ext uri="{BB962C8B-B14F-4D97-AF65-F5344CB8AC3E}">
        <p14:creationId xmlns:p14="http://schemas.microsoft.com/office/powerpoint/2010/main" val="6837332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AFCA119-AD86-F186-980E-48E6483C8137}"/>
              </a:ext>
            </a:extLst>
          </p:cNvPr>
          <p:cNvPicPr>
            <a:picLocks noChangeAspect="1"/>
          </p:cNvPicPr>
          <p:nvPr/>
        </p:nvPicPr>
        <p:blipFill>
          <a:blip r:embed="rId2"/>
          <a:stretch>
            <a:fillRect/>
          </a:stretch>
        </p:blipFill>
        <p:spPr>
          <a:xfrm>
            <a:off x="196131" y="241300"/>
            <a:ext cx="1206500" cy="6375400"/>
          </a:xfrm>
          <a:prstGeom prst="rect">
            <a:avLst/>
          </a:prstGeom>
        </p:spPr>
      </p:pic>
      <p:pic>
        <p:nvPicPr>
          <p:cNvPr id="5" name="Picture 4">
            <a:extLst>
              <a:ext uri="{FF2B5EF4-FFF2-40B4-BE49-F238E27FC236}">
                <a16:creationId xmlns:a16="http://schemas.microsoft.com/office/drawing/2014/main" id="{BB833500-F15E-7EB7-D9C3-F49F0F60B5EA}"/>
              </a:ext>
            </a:extLst>
          </p:cNvPr>
          <p:cNvPicPr>
            <a:picLocks noChangeAspect="1"/>
          </p:cNvPicPr>
          <p:nvPr/>
        </p:nvPicPr>
        <p:blipFill>
          <a:blip r:embed="rId3"/>
          <a:stretch>
            <a:fillRect/>
          </a:stretch>
        </p:blipFill>
        <p:spPr>
          <a:xfrm>
            <a:off x="1402631" y="196850"/>
            <a:ext cx="4711700" cy="6464300"/>
          </a:xfrm>
          <a:prstGeom prst="rect">
            <a:avLst/>
          </a:prstGeom>
        </p:spPr>
      </p:pic>
      <p:pic>
        <p:nvPicPr>
          <p:cNvPr id="6" name="Picture 5">
            <a:extLst>
              <a:ext uri="{FF2B5EF4-FFF2-40B4-BE49-F238E27FC236}">
                <a16:creationId xmlns:a16="http://schemas.microsoft.com/office/drawing/2014/main" id="{CED996E2-228C-52BB-742D-5FAC5C8ED02F}"/>
              </a:ext>
            </a:extLst>
          </p:cNvPr>
          <p:cNvPicPr>
            <a:picLocks noChangeAspect="1"/>
          </p:cNvPicPr>
          <p:nvPr/>
        </p:nvPicPr>
        <p:blipFill>
          <a:blip r:embed="rId4"/>
          <a:stretch>
            <a:fillRect/>
          </a:stretch>
        </p:blipFill>
        <p:spPr>
          <a:xfrm>
            <a:off x="6423805" y="220715"/>
            <a:ext cx="5255284" cy="6408342"/>
          </a:xfrm>
          <a:prstGeom prst="rect">
            <a:avLst/>
          </a:prstGeom>
        </p:spPr>
      </p:pic>
      <p:cxnSp>
        <p:nvCxnSpPr>
          <p:cNvPr id="8" name="Straight Connector 7">
            <a:extLst>
              <a:ext uri="{FF2B5EF4-FFF2-40B4-BE49-F238E27FC236}">
                <a16:creationId xmlns:a16="http://schemas.microsoft.com/office/drawing/2014/main" id="{848DD0B1-5EF5-7EE0-89DB-D85D2C45D02F}"/>
              </a:ext>
            </a:extLst>
          </p:cNvPr>
          <p:cNvCxnSpPr/>
          <p:nvPr/>
        </p:nvCxnSpPr>
        <p:spPr>
          <a:xfrm flipV="1">
            <a:off x="6096000" y="724619"/>
            <a:ext cx="327805" cy="138023"/>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4F121192-DF1E-38D3-E726-DB6799EED572}"/>
              </a:ext>
            </a:extLst>
          </p:cNvPr>
          <p:cNvCxnSpPr/>
          <p:nvPr/>
        </p:nvCxnSpPr>
        <p:spPr>
          <a:xfrm flipV="1">
            <a:off x="6096000" y="1500996"/>
            <a:ext cx="327805" cy="690113"/>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F58CDF0A-0FA4-8A90-3DBB-62BB8BC31C43}"/>
              </a:ext>
            </a:extLst>
          </p:cNvPr>
          <p:cNvCxnSpPr/>
          <p:nvPr/>
        </p:nvCxnSpPr>
        <p:spPr>
          <a:xfrm flipV="1">
            <a:off x="6096000" y="2691442"/>
            <a:ext cx="327805" cy="448573"/>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90F27EB5-A763-8A25-E33B-07D0F29DF98F}"/>
              </a:ext>
            </a:extLst>
          </p:cNvPr>
          <p:cNvCxnSpPr/>
          <p:nvPr/>
        </p:nvCxnSpPr>
        <p:spPr>
          <a:xfrm flipV="1">
            <a:off x="6096000" y="4520242"/>
            <a:ext cx="327805" cy="146650"/>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E1E30824-17BE-3306-E39B-B824F2146986}"/>
              </a:ext>
            </a:extLst>
          </p:cNvPr>
          <p:cNvCxnSpPr/>
          <p:nvPr/>
        </p:nvCxnSpPr>
        <p:spPr>
          <a:xfrm>
            <a:off x="6114331" y="6616700"/>
            <a:ext cx="309474" cy="44450"/>
          </a:xfrm>
          <a:prstGeom prst="line">
            <a:avLst/>
          </a:prstGeom>
        </p:spPr>
        <p:style>
          <a:lnRef idx="1">
            <a:schemeClr val="dk1"/>
          </a:lnRef>
          <a:fillRef idx="0">
            <a:schemeClr val="dk1"/>
          </a:fillRef>
          <a:effectRef idx="0">
            <a:schemeClr val="dk1"/>
          </a:effectRef>
          <a:fontRef idx="minor">
            <a:schemeClr val="tx1"/>
          </a:fontRef>
        </p:style>
      </p:cxnSp>
      <p:sp>
        <p:nvSpPr>
          <p:cNvPr id="2" name="TextBox 1">
            <a:extLst>
              <a:ext uri="{FF2B5EF4-FFF2-40B4-BE49-F238E27FC236}">
                <a16:creationId xmlns:a16="http://schemas.microsoft.com/office/drawing/2014/main" id="{07EF15B2-10C3-EB8D-ADD4-D0539B60E238}"/>
              </a:ext>
            </a:extLst>
          </p:cNvPr>
          <p:cNvSpPr txBox="1"/>
          <p:nvPr/>
        </p:nvSpPr>
        <p:spPr>
          <a:xfrm>
            <a:off x="6644384" y="2469620"/>
            <a:ext cx="481263" cy="670395"/>
          </a:xfrm>
          <a:prstGeom prst="rect">
            <a:avLst/>
          </a:prstGeom>
          <a:noFill/>
        </p:spPr>
        <p:txBody>
          <a:bodyPr wrap="square" rtlCol="0">
            <a:spAutoFit/>
          </a:bodyPr>
          <a:lstStyle/>
          <a:p>
            <a:r>
              <a:rPr lang="en-US" sz="3600" dirty="0"/>
              <a:t>x</a:t>
            </a:r>
          </a:p>
        </p:txBody>
      </p:sp>
      <p:sp>
        <p:nvSpPr>
          <p:cNvPr id="4" name="TextBox 3">
            <a:extLst>
              <a:ext uri="{FF2B5EF4-FFF2-40B4-BE49-F238E27FC236}">
                <a16:creationId xmlns:a16="http://schemas.microsoft.com/office/drawing/2014/main" id="{07488D43-A1E5-7D85-CE9D-CF4DDFA3B83C}"/>
              </a:ext>
            </a:extLst>
          </p:cNvPr>
          <p:cNvSpPr txBox="1"/>
          <p:nvPr/>
        </p:nvSpPr>
        <p:spPr>
          <a:xfrm>
            <a:off x="6647336" y="4331694"/>
            <a:ext cx="481263" cy="670395"/>
          </a:xfrm>
          <a:prstGeom prst="rect">
            <a:avLst/>
          </a:prstGeom>
          <a:noFill/>
        </p:spPr>
        <p:txBody>
          <a:bodyPr wrap="square" rtlCol="0">
            <a:spAutoFit/>
          </a:bodyPr>
          <a:lstStyle/>
          <a:p>
            <a:r>
              <a:rPr lang="en-US" sz="3600" dirty="0"/>
              <a:t>x</a:t>
            </a:r>
          </a:p>
        </p:txBody>
      </p:sp>
      <p:sp>
        <p:nvSpPr>
          <p:cNvPr id="7" name="TextBox 6">
            <a:extLst>
              <a:ext uri="{FF2B5EF4-FFF2-40B4-BE49-F238E27FC236}">
                <a16:creationId xmlns:a16="http://schemas.microsoft.com/office/drawing/2014/main" id="{F097FD20-CF02-F2B9-3AD6-B743B2FB0271}"/>
              </a:ext>
            </a:extLst>
          </p:cNvPr>
          <p:cNvSpPr txBox="1"/>
          <p:nvPr/>
        </p:nvSpPr>
        <p:spPr>
          <a:xfrm>
            <a:off x="6533147" y="3429000"/>
            <a:ext cx="592499" cy="400110"/>
          </a:xfrm>
          <a:prstGeom prst="rect">
            <a:avLst/>
          </a:prstGeom>
          <a:noFill/>
          <a:ln w="12700">
            <a:solidFill>
              <a:schemeClr val="tx1"/>
            </a:solidFill>
          </a:ln>
        </p:spPr>
        <p:txBody>
          <a:bodyPr wrap="square" rtlCol="0">
            <a:spAutoFit/>
          </a:bodyPr>
          <a:lstStyle/>
          <a:p>
            <a:r>
              <a:rPr lang="en-US" sz="1000" dirty="0"/>
              <a:t>0.5 – 1 mg </a:t>
            </a:r>
            <a:r>
              <a:rPr lang="en-US" sz="1000" dirty="0" err="1"/>
              <a:t>qid</a:t>
            </a:r>
            <a:endParaRPr lang="en-US" sz="1000" dirty="0"/>
          </a:p>
        </p:txBody>
      </p:sp>
      <p:sp>
        <p:nvSpPr>
          <p:cNvPr id="9" name="TextBox 8">
            <a:extLst>
              <a:ext uri="{FF2B5EF4-FFF2-40B4-BE49-F238E27FC236}">
                <a16:creationId xmlns:a16="http://schemas.microsoft.com/office/drawing/2014/main" id="{92BE157B-E200-15CF-C8BF-A207504E0C3C}"/>
              </a:ext>
            </a:extLst>
          </p:cNvPr>
          <p:cNvSpPr txBox="1"/>
          <p:nvPr/>
        </p:nvSpPr>
        <p:spPr>
          <a:xfrm>
            <a:off x="6533147" y="5002089"/>
            <a:ext cx="592499" cy="400110"/>
          </a:xfrm>
          <a:prstGeom prst="rect">
            <a:avLst/>
          </a:prstGeom>
          <a:noFill/>
          <a:ln w="12700">
            <a:solidFill>
              <a:schemeClr val="tx1"/>
            </a:solidFill>
          </a:ln>
        </p:spPr>
        <p:txBody>
          <a:bodyPr wrap="square" rtlCol="0">
            <a:spAutoFit/>
          </a:bodyPr>
          <a:lstStyle/>
          <a:p>
            <a:r>
              <a:rPr lang="en-US" sz="1000" dirty="0"/>
              <a:t>2.5 mg </a:t>
            </a:r>
            <a:r>
              <a:rPr lang="en-US" sz="1000" dirty="0" err="1"/>
              <a:t>qid</a:t>
            </a:r>
            <a:endParaRPr lang="en-US" sz="1000" dirty="0"/>
          </a:p>
        </p:txBody>
      </p:sp>
    </p:spTree>
    <p:extLst>
      <p:ext uri="{BB962C8B-B14F-4D97-AF65-F5344CB8AC3E}">
        <p14:creationId xmlns:p14="http://schemas.microsoft.com/office/powerpoint/2010/main" val="262774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8389DB-8D42-6A5D-816D-09D34C3F0DC7}"/>
              </a:ext>
            </a:extLst>
          </p:cNvPr>
          <p:cNvPicPr>
            <a:picLocks noChangeAspect="1"/>
          </p:cNvPicPr>
          <p:nvPr/>
        </p:nvPicPr>
        <p:blipFill>
          <a:blip r:embed="rId2"/>
          <a:stretch>
            <a:fillRect/>
          </a:stretch>
        </p:blipFill>
        <p:spPr>
          <a:xfrm>
            <a:off x="0" y="657045"/>
            <a:ext cx="1257300" cy="4267200"/>
          </a:xfrm>
          <a:prstGeom prst="rect">
            <a:avLst/>
          </a:prstGeom>
        </p:spPr>
      </p:pic>
      <p:pic>
        <p:nvPicPr>
          <p:cNvPr id="3" name="Picture 2">
            <a:extLst>
              <a:ext uri="{FF2B5EF4-FFF2-40B4-BE49-F238E27FC236}">
                <a16:creationId xmlns:a16="http://schemas.microsoft.com/office/drawing/2014/main" id="{AB741995-CAB3-4198-EFCE-DA0CBCC80F5D}"/>
              </a:ext>
            </a:extLst>
          </p:cNvPr>
          <p:cNvPicPr>
            <a:picLocks noChangeAspect="1"/>
          </p:cNvPicPr>
          <p:nvPr/>
        </p:nvPicPr>
        <p:blipFill>
          <a:blip r:embed="rId3"/>
          <a:stretch>
            <a:fillRect/>
          </a:stretch>
        </p:blipFill>
        <p:spPr>
          <a:xfrm>
            <a:off x="12700" y="39537"/>
            <a:ext cx="1231900" cy="647700"/>
          </a:xfrm>
          <a:prstGeom prst="rect">
            <a:avLst/>
          </a:prstGeom>
        </p:spPr>
      </p:pic>
      <p:pic>
        <p:nvPicPr>
          <p:cNvPr id="4" name="Picture 3">
            <a:extLst>
              <a:ext uri="{FF2B5EF4-FFF2-40B4-BE49-F238E27FC236}">
                <a16:creationId xmlns:a16="http://schemas.microsoft.com/office/drawing/2014/main" id="{EA152396-F084-6538-D52F-01FE6072FBC2}"/>
              </a:ext>
            </a:extLst>
          </p:cNvPr>
          <p:cNvPicPr>
            <a:picLocks noChangeAspect="1"/>
          </p:cNvPicPr>
          <p:nvPr/>
        </p:nvPicPr>
        <p:blipFill rotWithShape="1">
          <a:blip r:embed="rId4"/>
          <a:srcRect b="27696"/>
          <a:stretch/>
        </p:blipFill>
        <p:spPr>
          <a:xfrm>
            <a:off x="44450" y="4816655"/>
            <a:ext cx="1168400" cy="2001808"/>
          </a:xfrm>
          <a:prstGeom prst="rect">
            <a:avLst/>
          </a:prstGeom>
        </p:spPr>
      </p:pic>
      <p:pic>
        <p:nvPicPr>
          <p:cNvPr id="5" name="Picture 4">
            <a:extLst>
              <a:ext uri="{FF2B5EF4-FFF2-40B4-BE49-F238E27FC236}">
                <a16:creationId xmlns:a16="http://schemas.microsoft.com/office/drawing/2014/main" id="{C3AE5A49-4A91-41A1-E396-99DC26FFD65E}"/>
              </a:ext>
            </a:extLst>
          </p:cNvPr>
          <p:cNvPicPr>
            <a:picLocks noChangeAspect="1"/>
          </p:cNvPicPr>
          <p:nvPr/>
        </p:nvPicPr>
        <p:blipFill>
          <a:blip r:embed="rId5"/>
          <a:stretch>
            <a:fillRect/>
          </a:stretch>
        </p:blipFill>
        <p:spPr>
          <a:xfrm>
            <a:off x="1212850" y="684841"/>
            <a:ext cx="4711700" cy="4241800"/>
          </a:xfrm>
          <a:prstGeom prst="rect">
            <a:avLst/>
          </a:prstGeom>
        </p:spPr>
      </p:pic>
      <p:pic>
        <p:nvPicPr>
          <p:cNvPr id="6" name="Picture 5">
            <a:extLst>
              <a:ext uri="{FF2B5EF4-FFF2-40B4-BE49-F238E27FC236}">
                <a16:creationId xmlns:a16="http://schemas.microsoft.com/office/drawing/2014/main" id="{7E24733D-573A-1C66-B8C9-A195C85C8745}"/>
              </a:ext>
            </a:extLst>
          </p:cNvPr>
          <p:cNvPicPr>
            <a:picLocks noChangeAspect="1"/>
          </p:cNvPicPr>
          <p:nvPr/>
        </p:nvPicPr>
        <p:blipFill>
          <a:blip r:embed="rId6"/>
          <a:stretch>
            <a:fillRect/>
          </a:stretch>
        </p:blipFill>
        <p:spPr>
          <a:xfrm>
            <a:off x="1212850" y="54633"/>
            <a:ext cx="4711700" cy="647700"/>
          </a:xfrm>
          <a:prstGeom prst="rect">
            <a:avLst/>
          </a:prstGeom>
        </p:spPr>
      </p:pic>
      <p:pic>
        <p:nvPicPr>
          <p:cNvPr id="7" name="Picture 6">
            <a:extLst>
              <a:ext uri="{FF2B5EF4-FFF2-40B4-BE49-F238E27FC236}">
                <a16:creationId xmlns:a16="http://schemas.microsoft.com/office/drawing/2014/main" id="{6FB1B64D-713B-743D-9B53-889580680AAF}"/>
              </a:ext>
            </a:extLst>
          </p:cNvPr>
          <p:cNvPicPr>
            <a:picLocks noChangeAspect="1"/>
          </p:cNvPicPr>
          <p:nvPr/>
        </p:nvPicPr>
        <p:blipFill rotWithShape="1">
          <a:blip r:embed="rId7"/>
          <a:srcRect b="26687"/>
          <a:stretch/>
        </p:blipFill>
        <p:spPr>
          <a:xfrm>
            <a:off x="1196556" y="4835705"/>
            <a:ext cx="4724400" cy="2001808"/>
          </a:xfrm>
          <a:prstGeom prst="rect">
            <a:avLst/>
          </a:prstGeom>
        </p:spPr>
      </p:pic>
      <p:pic>
        <p:nvPicPr>
          <p:cNvPr id="8" name="Picture 7">
            <a:extLst>
              <a:ext uri="{FF2B5EF4-FFF2-40B4-BE49-F238E27FC236}">
                <a16:creationId xmlns:a16="http://schemas.microsoft.com/office/drawing/2014/main" id="{0966A021-A08F-442E-4062-95CE9BB89071}"/>
              </a:ext>
            </a:extLst>
          </p:cNvPr>
          <p:cNvPicPr>
            <a:picLocks noChangeAspect="1"/>
          </p:cNvPicPr>
          <p:nvPr/>
        </p:nvPicPr>
        <p:blipFill>
          <a:blip r:embed="rId8"/>
          <a:stretch>
            <a:fillRect/>
          </a:stretch>
        </p:blipFill>
        <p:spPr>
          <a:xfrm>
            <a:off x="6267452" y="657045"/>
            <a:ext cx="5943600" cy="3327400"/>
          </a:xfrm>
          <a:prstGeom prst="rect">
            <a:avLst/>
          </a:prstGeom>
        </p:spPr>
      </p:pic>
      <p:pic>
        <p:nvPicPr>
          <p:cNvPr id="10" name="Picture 9">
            <a:extLst>
              <a:ext uri="{FF2B5EF4-FFF2-40B4-BE49-F238E27FC236}">
                <a16:creationId xmlns:a16="http://schemas.microsoft.com/office/drawing/2014/main" id="{FD1EB422-EDCF-1A90-1C19-C99A25E91333}"/>
              </a:ext>
            </a:extLst>
          </p:cNvPr>
          <p:cNvPicPr>
            <a:picLocks noChangeAspect="1"/>
          </p:cNvPicPr>
          <p:nvPr/>
        </p:nvPicPr>
        <p:blipFill>
          <a:blip r:embed="rId9"/>
          <a:stretch>
            <a:fillRect/>
          </a:stretch>
        </p:blipFill>
        <p:spPr>
          <a:xfrm>
            <a:off x="6254752" y="98245"/>
            <a:ext cx="5969000" cy="558800"/>
          </a:xfrm>
          <a:prstGeom prst="rect">
            <a:avLst/>
          </a:prstGeom>
        </p:spPr>
      </p:pic>
      <p:pic>
        <p:nvPicPr>
          <p:cNvPr id="11" name="Picture 10">
            <a:extLst>
              <a:ext uri="{FF2B5EF4-FFF2-40B4-BE49-F238E27FC236}">
                <a16:creationId xmlns:a16="http://schemas.microsoft.com/office/drawing/2014/main" id="{0ED04469-BEB7-9FCB-37E1-D6754A0E0C15}"/>
              </a:ext>
            </a:extLst>
          </p:cNvPr>
          <p:cNvPicPr>
            <a:picLocks noChangeAspect="1"/>
          </p:cNvPicPr>
          <p:nvPr/>
        </p:nvPicPr>
        <p:blipFill>
          <a:blip r:embed="rId10"/>
          <a:stretch>
            <a:fillRect/>
          </a:stretch>
        </p:blipFill>
        <p:spPr>
          <a:xfrm>
            <a:off x="6242052" y="3984445"/>
            <a:ext cx="5969000" cy="2019300"/>
          </a:xfrm>
          <a:prstGeom prst="rect">
            <a:avLst/>
          </a:prstGeom>
        </p:spPr>
      </p:pic>
      <p:pic>
        <p:nvPicPr>
          <p:cNvPr id="12" name="Picture 11">
            <a:extLst>
              <a:ext uri="{FF2B5EF4-FFF2-40B4-BE49-F238E27FC236}">
                <a16:creationId xmlns:a16="http://schemas.microsoft.com/office/drawing/2014/main" id="{2D6E5960-91FB-C1E5-488E-844DD964229E}"/>
              </a:ext>
            </a:extLst>
          </p:cNvPr>
          <p:cNvPicPr>
            <a:picLocks noChangeAspect="1"/>
          </p:cNvPicPr>
          <p:nvPr/>
        </p:nvPicPr>
        <p:blipFill>
          <a:blip r:embed="rId11"/>
          <a:stretch>
            <a:fillRect/>
          </a:stretch>
        </p:blipFill>
        <p:spPr>
          <a:xfrm>
            <a:off x="6267452" y="5982179"/>
            <a:ext cx="5346700" cy="660400"/>
          </a:xfrm>
          <a:prstGeom prst="rect">
            <a:avLst/>
          </a:prstGeom>
        </p:spPr>
      </p:pic>
      <p:cxnSp>
        <p:nvCxnSpPr>
          <p:cNvPr id="14" name="Straight Connector 13">
            <a:extLst>
              <a:ext uri="{FF2B5EF4-FFF2-40B4-BE49-F238E27FC236}">
                <a16:creationId xmlns:a16="http://schemas.microsoft.com/office/drawing/2014/main" id="{A86E4E2F-38BE-5A8A-5279-671BC8B2B6B0}"/>
              </a:ext>
            </a:extLst>
          </p:cNvPr>
          <p:cNvCxnSpPr/>
          <p:nvPr/>
        </p:nvCxnSpPr>
        <p:spPr>
          <a:xfrm flipV="1">
            <a:off x="5920956" y="657045"/>
            <a:ext cx="346496" cy="45288"/>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C270DA3C-0080-58F3-5D7B-29721855B639}"/>
              </a:ext>
            </a:extLst>
          </p:cNvPr>
          <p:cNvCxnSpPr/>
          <p:nvPr/>
        </p:nvCxnSpPr>
        <p:spPr>
          <a:xfrm>
            <a:off x="5916403" y="2022295"/>
            <a:ext cx="351049" cy="768350"/>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5A37F292-1353-BF7F-4C80-F29552F158B2}"/>
              </a:ext>
            </a:extLst>
          </p:cNvPr>
          <p:cNvCxnSpPr/>
          <p:nvPr/>
        </p:nvCxnSpPr>
        <p:spPr>
          <a:xfrm>
            <a:off x="5907777" y="3157268"/>
            <a:ext cx="359675" cy="827177"/>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a:extLst>
              <a:ext uri="{FF2B5EF4-FFF2-40B4-BE49-F238E27FC236}">
                <a16:creationId xmlns:a16="http://schemas.microsoft.com/office/drawing/2014/main" id="{1A5AB38F-8BB2-3BCA-9922-043E2A4699DE}"/>
              </a:ext>
            </a:extLst>
          </p:cNvPr>
          <p:cNvCxnSpPr/>
          <p:nvPr/>
        </p:nvCxnSpPr>
        <p:spPr>
          <a:xfrm>
            <a:off x="5901667" y="4835705"/>
            <a:ext cx="365785" cy="1146474"/>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134ADEA1-1480-2E06-A5D6-D601B7302AA3}"/>
              </a:ext>
            </a:extLst>
          </p:cNvPr>
          <p:cNvCxnSpPr>
            <a:endCxn id="12" idx="1"/>
          </p:cNvCxnSpPr>
          <p:nvPr/>
        </p:nvCxnSpPr>
        <p:spPr>
          <a:xfrm>
            <a:off x="5896815" y="6200955"/>
            <a:ext cx="370637" cy="111424"/>
          </a:xfrm>
          <a:prstGeom prst="line">
            <a:avLst/>
          </a:prstGeom>
        </p:spPr>
        <p:style>
          <a:lnRef idx="1">
            <a:schemeClr val="dk1"/>
          </a:lnRef>
          <a:fillRef idx="0">
            <a:schemeClr val="dk1"/>
          </a:fillRef>
          <a:effectRef idx="0">
            <a:schemeClr val="dk1"/>
          </a:effectRef>
          <a:fontRef idx="minor">
            <a:schemeClr val="tx1"/>
          </a:fontRef>
        </p:style>
      </p:cxnSp>
      <p:cxnSp>
        <p:nvCxnSpPr>
          <p:cNvPr id="24" name="Straight Connector 23">
            <a:extLst>
              <a:ext uri="{FF2B5EF4-FFF2-40B4-BE49-F238E27FC236}">
                <a16:creationId xmlns:a16="http://schemas.microsoft.com/office/drawing/2014/main" id="{27E3D196-6979-19C9-0EA2-4219C925549A}"/>
              </a:ext>
            </a:extLst>
          </p:cNvPr>
          <p:cNvCxnSpPr/>
          <p:nvPr/>
        </p:nvCxnSpPr>
        <p:spPr>
          <a:xfrm flipV="1">
            <a:off x="5896186" y="6642579"/>
            <a:ext cx="371266" cy="150005"/>
          </a:xfrm>
          <a:prstGeom prst="line">
            <a:avLst/>
          </a:prstGeom>
        </p:spPr>
        <p:style>
          <a:lnRef idx="1">
            <a:schemeClr val="dk1"/>
          </a:lnRef>
          <a:fillRef idx="0">
            <a:schemeClr val="dk1"/>
          </a:fillRef>
          <a:effectRef idx="0">
            <a:schemeClr val="dk1"/>
          </a:effectRef>
          <a:fontRef idx="minor">
            <a:schemeClr val="tx1"/>
          </a:fontRef>
        </p:style>
      </p:cxnSp>
      <p:sp>
        <p:nvSpPr>
          <p:cNvPr id="9" name="TextBox 8">
            <a:extLst>
              <a:ext uri="{FF2B5EF4-FFF2-40B4-BE49-F238E27FC236}">
                <a16:creationId xmlns:a16="http://schemas.microsoft.com/office/drawing/2014/main" id="{C0037BAB-41F8-6B6D-E080-579720534A31}"/>
              </a:ext>
            </a:extLst>
          </p:cNvPr>
          <p:cNvSpPr txBox="1"/>
          <p:nvPr/>
        </p:nvSpPr>
        <p:spPr>
          <a:xfrm>
            <a:off x="11481583" y="6449131"/>
            <a:ext cx="862038" cy="369332"/>
          </a:xfrm>
          <a:prstGeom prst="rect">
            <a:avLst/>
          </a:prstGeom>
          <a:noFill/>
        </p:spPr>
        <p:txBody>
          <a:bodyPr wrap="square" rtlCol="0">
            <a:spAutoFit/>
          </a:bodyPr>
          <a:lstStyle/>
          <a:p>
            <a:r>
              <a:rPr lang="en-US" dirty="0"/>
              <a:t>Ref 8.</a:t>
            </a:r>
          </a:p>
        </p:txBody>
      </p:sp>
    </p:spTree>
    <p:extLst>
      <p:ext uri="{BB962C8B-B14F-4D97-AF65-F5344CB8AC3E}">
        <p14:creationId xmlns:p14="http://schemas.microsoft.com/office/powerpoint/2010/main" val="873630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EB755B-7174-F8F1-144E-B2AF573B28A7}"/>
              </a:ext>
            </a:extLst>
          </p:cNvPr>
          <p:cNvSpPr>
            <a:spLocks noGrp="1"/>
          </p:cNvSpPr>
          <p:nvPr>
            <p:ph type="title"/>
          </p:nvPr>
        </p:nvSpPr>
        <p:spPr>
          <a:xfrm>
            <a:off x="838200" y="365125"/>
            <a:ext cx="10515600" cy="1325563"/>
          </a:xfrm>
        </p:spPr>
        <p:txBody>
          <a:bodyPr>
            <a:normAutofit/>
          </a:bodyPr>
          <a:lstStyle/>
          <a:p>
            <a:r>
              <a:rPr lang="en-US" sz="5400" b="1"/>
              <a:t>Buprenorphine</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09D291A-3D76-6406-CBBB-852547F664ED}"/>
              </a:ext>
            </a:extLst>
          </p:cNvPr>
          <p:cNvSpPr>
            <a:spLocks noGrp="1"/>
          </p:cNvSpPr>
          <p:nvPr>
            <p:ph idx="1"/>
          </p:nvPr>
        </p:nvSpPr>
        <p:spPr>
          <a:xfrm>
            <a:off x="838200" y="1929384"/>
            <a:ext cx="10515600" cy="4802044"/>
          </a:xfrm>
        </p:spPr>
        <p:txBody>
          <a:bodyPr>
            <a:noAutofit/>
          </a:bodyPr>
          <a:lstStyle/>
          <a:p>
            <a:r>
              <a:rPr lang="en-AU" sz="1600" dirty="0">
                <a:effectLst/>
                <a:latin typeface="Calibri" panose="020F0502020204030204" pitchFamily="34" charset="0"/>
                <a:ea typeface="Calibri" panose="020F0502020204030204" pitchFamily="34" charset="0"/>
                <a:cs typeface="Times New Roman" panose="02020603050405020304" pitchFamily="18" charset="0"/>
              </a:rPr>
              <a:t>emerging as a viable option to treat pain in ESKD, especially in patients with medical comorbidities that place them at an above-average risk of opioid toxicity</a:t>
            </a:r>
          </a:p>
          <a:p>
            <a:r>
              <a:rPr lang="en-AU" sz="1600" kern="100" dirty="0">
                <a:effectLst/>
                <a:latin typeface="Calibri" panose="020F0502020204030204" pitchFamily="34" charset="0"/>
                <a:ea typeface="Calibri" panose="020F0502020204030204" pitchFamily="34" charset="0"/>
                <a:cs typeface="Times New Roman" panose="02020603050405020304" pitchFamily="18" charset="0"/>
              </a:rPr>
              <a:t>non-selective mixed agonist–antagonist opioid receptor modulator — it functions as a partial opioid agonist on the </a:t>
            </a:r>
            <a:r>
              <a:rPr lang="en-AU" sz="1600" kern="100" dirty="0" err="1">
                <a:effectLst/>
                <a:latin typeface="Calibri" panose="020F0502020204030204" pitchFamily="34" charset="0"/>
                <a:ea typeface="Calibri" panose="020F0502020204030204" pitchFamily="34" charset="0"/>
                <a:cs typeface="Times New Roman" panose="02020603050405020304" pitchFamily="18" charset="0"/>
              </a:rPr>
              <a:t>μ</a:t>
            </a:r>
            <a:r>
              <a:rPr lang="en-AU" sz="1600" kern="100" dirty="0">
                <a:effectLst/>
                <a:latin typeface="Calibri" panose="020F0502020204030204" pitchFamily="34" charset="0"/>
                <a:ea typeface="Calibri" panose="020F0502020204030204" pitchFamily="34" charset="0"/>
                <a:cs typeface="Times New Roman" panose="02020603050405020304" pitchFamily="18" charset="0"/>
              </a:rPr>
              <a:t>-opioid receptor, and as an opioid antagonist on the </a:t>
            </a:r>
            <a:r>
              <a:rPr lang="en-AU" sz="1600" kern="100" dirty="0" err="1">
                <a:effectLst/>
                <a:latin typeface="Calibri" panose="020F0502020204030204" pitchFamily="34" charset="0"/>
                <a:ea typeface="Calibri" panose="020F0502020204030204" pitchFamily="34" charset="0"/>
                <a:cs typeface="Times New Roman" panose="02020603050405020304" pitchFamily="18" charset="0"/>
              </a:rPr>
              <a:t>κ</a:t>
            </a:r>
            <a:r>
              <a:rPr lang="en-AU" sz="1600" kern="100" dirty="0">
                <a:effectLst/>
                <a:latin typeface="Calibri" panose="020F0502020204030204" pitchFamily="34" charset="0"/>
                <a:ea typeface="Calibri" panose="020F0502020204030204" pitchFamily="34" charset="0"/>
                <a:cs typeface="Times New Roman" panose="02020603050405020304" pitchFamily="18" charset="0"/>
              </a:rPr>
              <a:t>-opioid and </a:t>
            </a:r>
            <a:r>
              <a:rPr lang="en-AU" sz="1600" kern="100" dirty="0" err="1">
                <a:effectLst/>
                <a:latin typeface="Calibri" panose="020F0502020204030204" pitchFamily="34" charset="0"/>
                <a:ea typeface="Calibri" panose="020F0502020204030204" pitchFamily="34" charset="0"/>
                <a:cs typeface="Times New Roman" panose="02020603050405020304" pitchFamily="18" charset="0"/>
              </a:rPr>
              <a:t>δ</a:t>
            </a:r>
            <a:r>
              <a:rPr lang="en-AU" sz="1600" kern="100" dirty="0">
                <a:effectLst/>
                <a:latin typeface="Calibri" panose="020F0502020204030204" pitchFamily="34" charset="0"/>
                <a:ea typeface="Calibri" panose="020F0502020204030204" pitchFamily="34" charset="0"/>
                <a:cs typeface="Times New Roman" panose="02020603050405020304" pitchFamily="18" charset="0"/>
              </a:rPr>
              <a:t>-opioid receptors</a:t>
            </a:r>
          </a:p>
          <a:p>
            <a:r>
              <a:rPr lang="en-AU" sz="1600" kern="100" dirty="0">
                <a:effectLst/>
                <a:latin typeface="Calibri" panose="020F0502020204030204" pitchFamily="34" charset="0"/>
                <a:ea typeface="Calibri" panose="020F0502020204030204" pitchFamily="34" charset="0"/>
                <a:cs typeface="Times New Roman" panose="02020603050405020304" pitchFamily="18" charset="0"/>
              </a:rPr>
              <a:t>partial </a:t>
            </a:r>
            <a:r>
              <a:rPr lang="en-AU" sz="1600" kern="100" dirty="0" err="1">
                <a:effectLst/>
                <a:latin typeface="Calibri" panose="020F0502020204030204" pitchFamily="34" charset="0"/>
                <a:ea typeface="Calibri" panose="020F0502020204030204" pitchFamily="34" charset="0"/>
                <a:cs typeface="Times New Roman" panose="02020603050405020304" pitchFamily="18" charset="0"/>
              </a:rPr>
              <a:t>μ</a:t>
            </a:r>
            <a:r>
              <a:rPr lang="en-AU" sz="1600" kern="100" dirty="0">
                <a:effectLst/>
                <a:latin typeface="Calibri" panose="020F0502020204030204" pitchFamily="34" charset="0"/>
                <a:ea typeface="Calibri" panose="020F0502020204030204" pitchFamily="34" charset="0"/>
                <a:cs typeface="Times New Roman" panose="02020603050405020304" pitchFamily="18" charset="0"/>
              </a:rPr>
              <a:t>-agonist effects are the most widely studied aspect of the favourable safety profile of buprenorphine, but its antagonistic effects on the </a:t>
            </a:r>
            <a:r>
              <a:rPr lang="en-AU" sz="1600" kern="100" dirty="0" err="1">
                <a:effectLst/>
                <a:latin typeface="Calibri" panose="020F0502020204030204" pitchFamily="34" charset="0"/>
                <a:ea typeface="Calibri" panose="020F0502020204030204" pitchFamily="34" charset="0"/>
                <a:cs typeface="Times New Roman" panose="02020603050405020304" pitchFamily="18" charset="0"/>
              </a:rPr>
              <a:t>δ</a:t>
            </a:r>
            <a:r>
              <a:rPr lang="en-AU" sz="1600" kern="100" dirty="0">
                <a:effectLst/>
                <a:latin typeface="Calibri" panose="020F0502020204030204" pitchFamily="34" charset="0"/>
                <a:ea typeface="Calibri" panose="020F0502020204030204" pitchFamily="34" charset="0"/>
                <a:cs typeface="Times New Roman" panose="02020603050405020304" pitchFamily="18" charset="0"/>
              </a:rPr>
              <a:t>-opioid and </a:t>
            </a:r>
            <a:r>
              <a:rPr lang="en-AU" sz="1600" kern="100" dirty="0" err="1">
                <a:effectLst/>
                <a:latin typeface="Calibri" panose="020F0502020204030204" pitchFamily="34" charset="0"/>
                <a:ea typeface="Calibri" panose="020F0502020204030204" pitchFamily="34" charset="0"/>
                <a:cs typeface="Times New Roman" panose="02020603050405020304" pitchFamily="18" charset="0"/>
              </a:rPr>
              <a:t>κ</a:t>
            </a:r>
            <a:r>
              <a:rPr lang="en-AU" sz="1600" kern="100" dirty="0">
                <a:effectLst/>
                <a:latin typeface="Calibri" panose="020F0502020204030204" pitchFamily="34" charset="0"/>
                <a:ea typeface="Calibri" panose="020F0502020204030204" pitchFamily="34" charset="0"/>
                <a:cs typeface="Times New Roman" panose="02020603050405020304" pitchFamily="18" charset="0"/>
              </a:rPr>
              <a:t>-opioid receptors might also decrease the risk of constipation and might have anti-depressant and anti-anxiety effects</a:t>
            </a:r>
          </a:p>
          <a:p>
            <a:r>
              <a:rPr lang="en-AU" sz="1600" kern="100" dirty="0">
                <a:effectLst/>
                <a:latin typeface="Calibri" panose="020F0502020204030204" pitchFamily="34" charset="0"/>
                <a:ea typeface="Calibri" panose="020F0502020204030204" pitchFamily="34" charset="0"/>
                <a:cs typeface="Times New Roman" panose="02020603050405020304" pitchFamily="18" charset="0"/>
              </a:rPr>
              <a:t>risk of respiratory depression is substantially lower than that of full agonist opioids. However, concomitant use of benzodiazepines, alcohol or other CNS depressants accentuates this risk.</a:t>
            </a:r>
          </a:p>
          <a:p>
            <a:r>
              <a:rPr lang="en-AU" sz="1600" kern="100" dirty="0">
                <a:effectLst/>
                <a:latin typeface="Calibri" panose="020F0502020204030204" pitchFamily="34" charset="0"/>
                <a:ea typeface="Calibri" panose="020F0502020204030204" pitchFamily="34" charset="0"/>
                <a:cs typeface="Times New Roman" panose="02020603050405020304" pitchFamily="18" charset="0"/>
              </a:rPr>
              <a:t>QTc prolongation potential.</a:t>
            </a:r>
          </a:p>
          <a:p>
            <a:pPr lvl="1"/>
            <a:r>
              <a:rPr lang="en-AU" sz="1600" kern="100" dirty="0">
                <a:effectLst/>
                <a:latin typeface="Calibri" panose="020F0502020204030204" pitchFamily="34" charset="0"/>
                <a:ea typeface="Calibri" panose="020F0502020204030204" pitchFamily="34" charset="0"/>
                <a:cs typeface="Times New Roman" panose="02020603050405020304" pitchFamily="18" charset="0"/>
              </a:rPr>
              <a:t>But the number of cases and frequency of all adverse event cases associated with methadone tenfold higher</a:t>
            </a:r>
          </a:p>
          <a:p>
            <a:r>
              <a:rPr lang="en-AU" sz="1600" dirty="0">
                <a:effectLst/>
                <a:latin typeface="Calibri" panose="020F0502020204030204" pitchFamily="34" charset="0"/>
                <a:ea typeface="Calibri" panose="020F0502020204030204" pitchFamily="34" charset="0"/>
                <a:cs typeface="Times New Roman" panose="02020603050405020304" pitchFamily="18" charset="0"/>
              </a:rPr>
              <a:t>risk of precipitated withdrawal exists when an opioid-tolerant individual with recent use of full agonist opioids switches to a therapeutic dose of buprenorphine</a:t>
            </a:r>
            <a:r>
              <a:rPr lang="en-AU" sz="1600" dirty="0">
                <a:effectLst/>
              </a:rPr>
              <a:t> </a:t>
            </a:r>
          </a:p>
          <a:p>
            <a:r>
              <a:rPr lang="en-AU" sz="1600" kern="100" dirty="0">
                <a:effectLst/>
                <a:latin typeface="Calibri" panose="020F0502020204030204" pitchFamily="34" charset="0"/>
                <a:ea typeface="Calibri" panose="020F0502020204030204" pitchFamily="34" charset="0"/>
                <a:cs typeface="Times New Roman" panose="02020603050405020304" pitchFamily="18" charset="0"/>
              </a:rPr>
              <a:t>Buprenorphine and two-thirds of its metabolites </a:t>
            </a:r>
            <a:r>
              <a:rPr lang="en-AU" sz="1600" dirty="0">
                <a:effectLst/>
                <a:latin typeface="Calibri" panose="020F0502020204030204" pitchFamily="34" charset="0"/>
                <a:ea typeface="Calibri" panose="020F0502020204030204" pitchFamily="34" charset="0"/>
                <a:cs typeface="Times New Roman" panose="02020603050405020304" pitchFamily="18" charset="0"/>
              </a:rPr>
              <a:t>are excreted via the gastrointestinal tract, which minimizes its accumulation and toxicity in patients with impaired kidney excretion</a:t>
            </a:r>
            <a:r>
              <a:rPr lang="en-AU" sz="1600" dirty="0">
                <a:effectLst/>
              </a:rPr>
              <a:t> </a:t>
            </a:r>
          </a:p>
          <a:p>
            <a:r>
              <a:rPr lang="en-AU" sz="1600" dirty="0">
                <a:effectLst/>
                <a:latin typeface="Calibri" panose="020F0502020204030204" pitchFamily="34" charset="0"/>
                <a:ea typeface="Calibri" panose="020F0502020204030204" pitchFamily="34" charset="0"/>
                <a:cs typeface="Times New Roman" panose="02020603050405020304" pitchFamily="18" charset="0"/>
              </a:rPr>
              <a:t>Buprenorphine is a drug with a large volume of distribution and high protein-binding capacity (&gt;90%), and might therefore not be removed substantially during HD</a:t>
            </a:r>
            <a:r>
              <a:rPr lang="en-AU" sz="1600" dirty="0">
                <a:effectLst/>
              </a:rPr>
              <a:t> </a:t>
            </a:r>
            <a:endParaRPr lang="en-AU" sz="16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AU" sz="16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600" dirty="0"/>
          </a:p>
        </p:txBody>
      </p:sp>
      <p:sp>
        <p:nvSpPr>
          <p:cNvPr id="4" name="TextBox 3">
            <a:extLst>
              <a:ext uri="{FF2B5EF4-FFF2-40B4-BE49-F238E27FC236}">
                <a16:creationId xmlns:a16="http://schemas.microsoft.com/office/drawing/2014/main" id="{04796F1F-C5CB-1334-FD37-DA9746088CE6}"/>
              </a:ext>
            </a:extLst>
          </p:cNvPr>
          <p:cNvSpPr txBox="1"/>
          <p:nvPr/>
        </p:nvSpPr>
        <p:spPr>
          <a:xfrm>
            <a:off x="11522964" y="6488668"/>
            <a:ext cx="862038" cy="369332"/>
          </a:xfrm>
          <a:prstGeom prst="rect">
            <a:avLst/>
          </a:prstGeom>
          <a:noFill/>
        </p:spPr>
        <p:txBody>
          <a:bodyPr wrap="square" rtlCol="0">
            <a:spAutoFit/>
          </a:bodyPr>
          <a:lstStyle/>
          <a:p>
            <a:r>
              <a:rPr lang="en-US" dirty="0"/>
              <a:t>Ref 3.</a:t>
            </a:r>
          </a:p>
        </p:txBody>
      </p:sp>
    </p:spTree>
    <p:extLst>
      <p:ext uri="{BB962C8B-B14F-4D97-AF65-F5344CB8AC3E}">
        <p14:creationId xmlns:p14="http://schemas.microsoft.com/office/powerpoint/2010/main" val="1206524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65A6E6-F4F2-85A0-B48F-3F04959A507F}"/>
              </a:ext>
            </a:extLst>
          </p:cNvPr>
          <p:cNvSpPr>
            <a:spLocks noGrp="1"/>
          </p:cNvSpPr>
          <p:nvPr>
            <p:ph type="title"/>
          </p:nvPr>
        </p:nvSpPr>
        <p:spPr>
          <a:xfrm>
            <a:off x="838200" y="365125"/>
            <a:ext cx="10515600" cy="1325563"/>
          </a:xfrm>
        </p:spPr>
        <p:txBody>
          <a:bodyPr>
            <a:normAutofit fontScale="90000"/>
          </a:bodyPr>
          <a:lstStyle/>
          <a:p>
            <a:r>
              <a:rPr lang="en-US" sz="5400" b="1"/>
              <a:t>Where does this leave opioids in CKD?</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6FBAA63-007C-A5CC-841D-1BB707C7075A}"/>
              </a:ext>
            </a:extLst>
          </p:cNvPr>
          <p:cNvSpPr>
            <a:spLocks noGrp="1"/>
          </p:cNvSpPr>
          <p:nvPr>
            <p:ph idx="1"/>
          </p:nvPr>
        </p:nvSpPr>
        <p:spPr>
          <a:xfrm>
            <a:off x="838200" y="1929384"/>
            <a:ext cx="10515600" cy="4790012"/>
          </a:xfrm>
        </p:spPr>
        <p:txBody>
          <a:bodyPr>
            <a:noAutofit/>
          </a:bodyPr>
          <a:lstStyle/>
          <a:p>
            <a:r>
              <a:rPr lang="en-AU" sz="1800" b="1" dirty="0">
                <a:effectLst/>
                <a:latin typeface="Calibri" panose="020F0502020204030204" pitchFamily="34" charset="0"/>
                <a:ea typeface="Calibri" panose="020F0502020204030204" pitchFamily="34" charset="0"/>
                <a:cs typeface="Times New Roman" panose="02020603050405020304" pitchFamily="18" charset="0"/>
              </a:rPr>
              <a:t>When pain experienced at the end-of-life merits the use of opioids, the consensus is that dosing should be proportionate to the level of pain and should be neither withheld nor under-prescribed</a:t>
            </a:r>
            <a:r>
              <a:rPr lang="en-AU" sz="1800" b="1" dirty="0">
                <a:effectLst/>
              </a:rPr>
              <a:t> </a:t>
            </a:r>
          </a:p>
          <a:p>
            <a:r>
              <a:rPr lang="en-AU" sz="1800" kern="100" dirty="0">
                <a:effectLst/>
                <a:latin typeface="Calibri" panose="020F0502020204030204" pitchFamily="34" charset="0"/>
                <a:ea typeface="Calibri" panose="020F0502020204030204" pitchFamily="34" charset="0"/>
                <a:cs typeface="Times New Roman" panose="02020603050405020304" pitchFamily="18" charset="0"/>
              </a:rPr>
              <a:t>Despite the relative absence of evidence, the expectation that opioids for chronic pain provides a clinically meaningful improvement in pain and function in some patients seems reasonable.</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The potential risks and benefits of opioid use in an individual patient are dynamic and can be difficult to assess, to reduce risk:</a:t>
            </a:r>
          </a:p>
          <a:p>
            <a:pPr lvl="1"/>
            <a:r>
              <a:rPr lang="en-AU" sz="1800" kern="100" dirty="0">
                <a:effectLst/>
                <a:latin typeface="Calibri" panose="020F0502020204030204" pitchFamily="34" charset="0"/>
                <a:ea typeface="Calibri" panose="020F0502020204030204" pitchFamily="34" charset="0"/>
                <a:cs typeface="Times New Roman" panose="02020603050405020304" pitchFamily="18" charset="0"/>
              </a:rPr>
              <a:t>using the lowest effective dose, exercising caution when escalating doses and avoiding high-dose opioids</a:t>
            </a:r>
          </a:p>
          <a:p>
            <a:pPr lvl="1"/>
            <a:r>
              <a:rPr lang="en-AU" sz="1800" dirty="0">
                <a:effectLst/>
                <a:latin typeface="Calibri" panose="020F0502020204030204" pitchFamily="34" charset="0"/>
                <a:ea typeface="Calibri" panose="020F0502020204030204" pitchFamily="34" charset="0"/>
                <a:cs typeface="Times New Roman" panose="02020603050405020304" pitchFamily="18" charset="0"/>
              </a:rPr>
              <a:t>when prescribing opioids to an opioid-naive patient without tolerance, extended-release or long-acting formulations should be avoided</a:t>
            </a:r>
            <a:r>
              <a:rPr lang="en-AU" sz="1800" dirty="0">
                <a:effectLst/>
              </a:rPr>
              <a:t> </a:t>
            </a:r>
          </a:p>
          <a:p>
            <a:pPr lvl="1"/>
            <a:r>
              <a:rPr lang="en-AU" sz="1800" dirty="0">
                <a:effectLst/>
                <a:latin typeface="Calibri" panose="020F0502020204030204" pitchFamily="34" charset="0"/>
                <a:ea typeface="Calibri" panose="020F0502020204030204" pitchFamily="34" charset="0"/>
                <a:cs typeface="Times New Roman" panose="02020603050405020304" pitchFamily="18" charset="0"/>
              </a:rPr>
              <a:t>a deliberate and measured approach to starting opioid therapy and frequently reassess appropriateness and safety. </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Initial therapeutic opioid use should be framed as a trial and not a commitment to ongoing opioid prescribing</a:t>
            </a:r>
            <a:r>
              <a:rPr lang="en-AU" sz="1800" dirty="0">
                <a:effectLst/>
              </a:rPr>
              <a:t> </a:t>
            </a:r>
          </a:p>
          <a:p>
            <a:r>
              <a:rPr lang="en-AU" sz="1800" kern="100" dirty="0">
                <a:effectLst/>
                <a:latin typeface="Calibri" panose="020F0502020204030204" pitchFamily="34" charset="0"/>
                <a:ea typeface="Calibri" panose="020F0502020204030204" pitchFamily="34" charset="0"/>
                <a:cs typeface="Times New Roman" panose="02020603050405020304" pitchFamily="18" charset="0"/>
              </a:rPr>
              <a:t>The response of individual patients might be difficult to predict, so some trial and error might be required before identifying the best drug</a:t>
            </a:r>
          </a:p>
          <a:p>
            <a:endParaRPr lang="en-US" sz="1800" dirty="0"/>
          </a:p>
        </p:txBody>
      </p:sp>
    </p:spTree>
    <p:extLst>
      <p:ext uri="{BB962C8B-B14F-4D97-AF65-F5344CB8AC3E}">
        <p14:creationId xmlns:p14="http://schemas.microsoft.com/office/powerpoint/2010/main" val="42661828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34CEAE8-0537-DC48-F282-1DCFC39F9C69}"/>
              </a:ext>
            </a:extLst>
          </p:cNvPr>
          <p:cNvGraphicFramePr>
            <a:graphicFrameLocks noGrp="1"/>
          </p:cNvGraphicFramePr>
          <p:nvPr>
            <p:extLst>
              <p:ext uri="{D42A27DB-BD31-4B8C-83A1-F6EECF244321}">
                <p14:modId xmlns:p14="http://schemas.microsoft.com/office/powerpoint/2010/main" val="3991867225"/>
              </p:ext>
            </p:extLst>
          </p:nvPr>
        </p:nvGraphicFramePr>
        <p:xfrm>
          <a:off x="3848769" y="5121041"/>
          <a:ext cx="8134683" cy="1483360"/>
        </p:xfrm>
        <a:graphic>
          <a:graphicData uri="http://schemas.openxmlformats.org/drawingml/2006/table">
            <a:tbl>
              <a:tblPr firstRow="1" bandRow="1">
                <a:tableStyleId>{5C22544A-7EE6-4342-B048-85BDC9FD1C3A}</a:tableStyleId>
              </a:tblPr>
              <a:tblGrid>
                <a:gridCol w="8134683">
                  <a:extLst>
                    <a:ext uri="{9D8B030D-6E8A-4147-A177-3AD203B41FA5}">
                      <a16:colId xmlns:a16="http://schemas.microsoft.com/office/drawing/2014/main" val="2912205945"/>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Adjuvant therapy – </a:t>
                      </a:r>
                      <a:r>
                        <a:rPr lang="en-US" dirty="0" err="1"/>
                        <a:t>gabapentinoids</a:t>
                      </a:r>
                      <a:r>
                        <a:rPr lang="en-US" dirty="0"/>
                        <a:t>, TCAs, SNRIs</a:t>
                      </a:r>
                    </a:p>
                  </a:txBody>
                  <a:tcPr>
                    <a:solidFill>
                      <a:schemeClr val="accent1">
                        <a:lumMod val="60000"/>
                        <a:lumOff val="40000"/>
                      </a:schemeClr>
                    </a:solidFill>
                  </a:tcPr>
                </a:tc>
                <a:extLst>
                  <a:ext uri="{0D108BD9-81ED-4DB2-BD59-A6C34878D82A}">
                    <a16:rowId xmlns:a16="http://schemas.microsoft.com/office/drawing/2014/main" val="637860309"/>
                  </a:ext>
                </a:extLst>
              </a:tr>
              <a:tr h="370840">
                <a:tc>
                  <a:txBody>
                    <a:bodyPr/>
                    <a:lstStyle/>
                    <a:p>
                      <a:r>
                        <a:rPr lang="en-US" dirty="0"/>
                        <a:t>Topical therapy – NSAIDs, lignocaine, capsaicin</a:t>
                      </a:r>
                    </a:p>
                  </a:txBody>
                  <a:tcPr>
                    <a:solidFill>
                      <a:schemeClr val="accent1">
                        <a:lumMod val="40000"/>
                        <a:lumOff val="60000"/>
                      </a:schemeClr>
                    </a:solidFill>
                  </a:tcPr>
                </a:tc>
                <a:extLst>
                  <a:ext uri="{0D108BD9-81ED-4DB2-BD59-A6C34878D82A}">
                    <a16:rowId xmlns:a16="http://schemas.microsoft.com/office/drawing/2014/main" val="43611696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Interventional therapy – joint injections, nerve blocks, nerve root injections</a:t>
                      </a:r>
                    </a:p>
                  </a:txBody>
                  <a:tcPr>
                    <a:solidFill>
                      <a:schemeClr val="accent1">
                        <a:lumMod val="20000"/>
                        <a:lumOff val="80000"/>
                      </a:schemeClr>
                    </a:solidFill>
                  </a:tcPr>
                </a:tc>
                <a:extLst>
                  <a:ext uri="{0D108BD9-81ED-4DB2-BD59-A6C34878D82A}">
                    <a16:rowId xmlns:a16="http://schemas.microsoft.com/office/drawing/2014/main" val="734463234"/>
                  </a:ext>
                </a:extLst>
              </a:tr>
              <a:tr h="370840">
                <a:tc>
                  <a:txBody>
                    <a:bodyPr/>
                    <a:lstStyle/>
                    <a:p>
                      <a:r>
                        <a:rPr lang="en-US" dirty="0"/>
                        <a:t>Non </a:t>
                      </a:r>
                      <a:r>
                        <a:rPr lang="en-US" dirty="0" err="1"/>
                        <a:t>pharmalogical</a:t>
                      </a:r>
                      <a:r>
                        <a:rPr lang="en-US" dirty="0"/>
                        <a:t> treatments – exercise, CBT, massage</a:t>
                      </a:r>
                    </a:p>
                  </a:txBody>
                  <a:tcPr>
                    <a:solidFill>
                      <a:schemeClr val="accent1">
                        <a:lumMod val="20000"/>
                        <a:lumOff val="80000"/>
                      </a:schemeClr>
                    </a:solidFill>
                  </a:tcPr>
                </a:tc>
                <a:extLst>
                  <a:ext uri="{0D108BD9-81ED-4DB2-BD59-A6C34878D82A}">
                    <a16:rowId xmlns:a16="http://schemas.microsoft.com/office/drawing/2014/main" val="3718664489"/>
                  </a:ext>
                </a:extLst>
              </a:tr>
            </a:tbl>
          </a:graphicData>
        </a:graphic>
      </p:graphicFrame>
      <p:sp>
        <p:nvSpPr>
          <p:cNvPr id="3" name="TextBox 2">
            <a:extLst>
              <a:ext uri="{FF2B5EF4-FFF2-40B4-BE49-F238E27FC236}">
                <a16:creationId xmlns:a16="http://schemas.microsoft.com/office/drawing/2014/main" id="{63DD464B-CC8E-D95D-C2FE-86DD4AE7EAAA}"/>
              </a:ext>
            </a:extLst>
          </p:cNvPr>
          <p:cNvSpPr txBox="1"/>
          <p:nvPr/>
        </p:nvSpPr>
        <p:spPr>
          <a:xfrm>
            <a:off x="7153441" y="3050216"/>
            <a:ext cx="4830011" cy="2031325"/>
          </a:xfrm>
          <a:prstGeom prst="rect">
            <a:avLst/>
          </a:prstGeom>
          <a:solidFill>
            <a:schemeClr val="accent1"/>
          </a:solidFill>
          <a:ln w="19050">
            <a:solidFill>
              <a:schemeClr val="bg1"/>
            </a:solidFill>
          </a:ln>
        </p:spPr>
        <p:txBody>
          <a:bodyPr wrap="square" rtlCol="0">
            <a:spAutoFit/>
          </a:bodyPr>
          <a:lstStyle/>
          <a:p>
            <a:r>
              <a:rPr lang="en-US" b="1">
                <a:solidFill>
                  <a:schemeClr val="bg1"/>
                </a:solidFill>
              </a:rPr>
              <a:t>STEP 2:</a:t>
            </a:r>
          </a:p>
          <a:p>
            <a:r>
              <a:rPr lang="en-US" b="1">
                <a:solidFill>
                  <a:schemeClr val="bg1"/>
                </a:solidFill>
              </a:rPr>
              <a:t>Oxycodone</a:t>
            </a:r>
          </a:p>
          <a:p>
            <a:r>
              <a:rPr lang="en-US" b="1">
                <a:solidFill>
                  <a:schemeClr val="bg1"/>
                </a:solidFill>
              </a:rPr>
              <a:t>Buprenorphine</a:t>
            </a:r>
          </a:p>
          <a:p>
            <a:r>
              <a:rPr lang="en-US" b="1">
                <a:solidFill>
                  <a:schemeClr val="bg1"/>
                </a:solidFill>
              </a:rPr>
              <a:t>Hydromorphone</a:t>
            </a:r>
          </a:p>
          <a:p>
            <a:r>
              <a:rPr lang="en-US" b="1">
                <a:solidFill>
                  <a:schemeClr val="bg1"/>
                </a:solidFill>
              </a:rPr>
              <a:t>Fentanyl</a:t>
            </a:r>
          </a:p>
          <a:p>
            <a:r>
              <a:rPr lang="en-US" b="1">
                <a:solidFill>
                  <a:schemeClr val="bg1"/>
                </a:solidFill>
              </a:rPr>
              <a:t>Tapentadol</a:t>
            </a:r>
          </a:p>
          <a:p>
            <a:r>
              <a:rPr lang="en-US" b="1">
                <a:solidFill>
                  <a:schemeClr val="bg1"/>
                </a:solidFill>
              </a:rPr>
              <a:t>Methadone</a:t>
            </a:r>
            <a:endParaRPr lang="en-US" b="1" dirty="0">
              <a:solidFill>
                <a:schemeClr val="bg1"/>
              </a:solidFill>
            </a:endParaRPr>
          </a:p>
        </p:txBody>
      </p:sp>
      <p:sp>
        <p:nvSpPr>
          <p:cNvPr id="4" name="TextBox 3">
            <a:extLst>
              <a:ext uri="{FF2B5EF4-FFF2-40B4-BE49-F238E27FC236}">
                <a16:creationId xmlns:a16="http://schemas.microsoft.com/office/drawing/2014/main" id="{9C595B82-3C4C-086E-BB44-970F86900534}"/>
              </a:ext>
            </a:extLst>
          </p:cNvPr>
          <p:cNvSpPr txBox="1"/>
          <p:nvPr/>
        </p:nvSpPr>
        <p:spPr>
          <a:xfrm>
            <a:off x="3848769" y="4435210"/>
            <a:ext cx="3297986" cy="646331"/>
          </a:xfrm>
          <a:prstGeom prst="rect">
            <a:avLst/>
          </a:prstGeom>
          <a:solidFill>
            <a:schemeClr val="accent1"/>
          </a:solidFill>
          <a:ln w="19050">
            <a:solidFill>
              <a:schemeClr val="bg1"/>
            </a:solidFill>
          </a:ln>
        </p:spPr>
        <p:txBody>
          <a:bodyPr wrap="square" rtlCol="0">
            <a:spAutoFit/>
          </a:bodyPr>
          <a:lstStyle/>
          <a:p>
            <a:r>
              <a:rPr lang="en-US" b="1">
                <a:solidFill>
                  <a:schemeClr val="bg1"/>
                </a:solidFill>
              </a:rPr>
              <a:t>STEP 1:</a:t>
            </a:r>
          </a:p>
          <a:p>
            <a:r>
              <a:rPr lang="en-US" b="1">
                <a:solidFill>
                  <a:schemeClr val="bg1"/>
                </a:solidFill>
              </a:rPr>
              <a:t>Paracetamol, NSAIDs</a:t>
            </a:r>
            <a:endParaRPr lang="en-US" b="1" dirty="0">
              <a:solidFill>
                <a:schemeClr val="bg1"/>
              </a:solidFill>
            </a:endParaRPr>
          </a:p>
        </p:txBody>
      </p:sp>
      <p:pic>
        <p:nvPicPr>
          <p:cNvPr id="5" name="Picture 4">
            <a:extLst>
              <a:ext uri="{FF2B5EF4-FFF2-40B4-BE49-F238E27FC236}">
                <a16:creationId xmlns:a16="http://schemas.microsoft.com/office/drawing/2014/main" id="{EE0519E9-CB04-871D-6B0F-4122F50FEA3E}"/>
              </a:ext>
            </a:extLst>
          </p:cNvPr>
          <p:cNvPicPr>
            <a:picLocks noChangeAspect="1"/>
          </p:cNvPicPr>
          <p:nvPr/>
        </p:nvPicPr>
        <p:blipFill>
          <a:blip r:embed="rId2"/>
          <a:stretch>
            <a:fillRect/>
          </a:stretch>
        </p:blipFill>
        <p:spPr>
          <a:xfrm>
            <a:off x="0" y="855358"/>
            <a:ext cx="7099547" cy="3134864"/>
          </a:xfrm>
          <a:prstGeom prst="rect">
            <a:avLst/>
          </a:prstGeom>
        </p:spPr>
      </p:pic>
    </p:spTree>
    <p:extLst>
      <p:ext uri="{BB962C8B-B14F-4D97-AF65-F5344CB8AC3E}">
        <p14:creationId xmlns:p14="http://schemas.microsoft.com/office/powerpoint/2010/main" val="11194391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841DD9-6560-0704-28E3-143B6540FA06}"/>
              </a:ext>
            </a:extLst>
          </p:cNvPr>
          <p:cNvSpPr>
            <a:spLocks noGrp="1"/>
          </p:cNvSpPr>
          <p:nvPr>
            <p:ph type="title"/>
          </p:nvPr>
        </p:nvSpPr>
        <p:spPr>
          <a:xfrm>
            <a:off x="838200" y="365125"/>
            <a:ext cx="10515600" cy="1325563"/>
          </a:xfrm>
        </p:spPr>
        <p:txBody>
          <a:bodyPr>
            <a:normAutofit fontScale="90000"/>
          </a:bodyPr>
          <a:lstStyle/>
          <a:p>
            <a:r>
              <a:rPr lang="en-US" sz="5000" b="1"/>
              <a:t>Adjuvant analgesics – Neuropathic Pain</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FFD40A9-30E6-7613-3FB8-55D4EE2AC966}"/>
              </a:ext>
            </a:extLst>
          </p:cNvPr>
          <p:cNvSpPr>
            <a:spLocks noGrp="1"/>
          </p:cNvSpPr>
          <p:nvPr>
            <p:ph idx="1"/>
          </p:nvPr>
        </p:nvSpPr>
        <p:spPr>
          <a:xfrm>
            <a:off x="838200" y="1929383"/>
            <a:ext cx="10515600" cy="4563491"/>
          </a:xfrm>
        </p:spPr>
        <p:txBody>
          <a:bodyPr>
            <a:noAutofit/>
          </a:bodyPr>
          <a:lstStyle/>
          <a:p>
            <a:r>
              <a:rPr lang="en-US" sz="1600" dirty="0"/>
              <a:t>Treatment follows the </a:t>
            </a:r>
            <a:r>
              <a:rPr lang="en-AU" sz="1600" dirty="0">
                <a:effectLst/>
                <a:latin typeface="Calibri" panose="020F0502020204030204" pitchFamily="34" charset="0"/>
                <a:ea typeface="Calibri" panose="020F0502020204030204" pitchFamily="34" charset="0"/>
                <a:cs typeface="Times New Roman" panose="02020603050405020304" pitchFamily="18" charset="0"/>
              </a:rPr>
              <a:t>guidelines for management of neuropathic pain in the general population</a:t>
            </a:r>
            <a:r>
              <a:rPr lang="en-AU" sz="1600" dirty="0">
                <a:effectLst/>
              </a:rPr>
              <a:t> </a:t>
            </a:r>
            <a:r>
              <a:rPr lang="en-US" sz="1600" dirty="0"/>
              <a:t> </a:t>
            </a:r>
          </a:p>
          <a:p>
            <a:r>
              <a:rPr lang="en-AU" sz="1600" dirty="0">
                <a:latin typeface="Calibri" panose="020F0502020204030204" pitchFamily="34" charset="0"/>
                <a:ea typeface="Calibri" panose="020F0502020204030204" pitchFamily="34" charset="0"/>
                <a:cs typeface="Times New Roman" panose="02020603050405020304" pitchFamily="18" charset="0"/>
              </a:rPr>
              <a:t>S</a:t>
            </a:r>
            <a:r>
              <a:rPr lang="en-AU" sz="1600" dirty="0">
                <a:effectLst/>
                <a:latin typeface="Calibri" panose="020F0502020204030204" pitchFamily="34" charset="0"/>
                <a:ea typeface="Calibri" panose="020F0502020204030204" pitchFamily="34" charset="0"/>
                <a:cs typeface="Times New Roman" panose="02020603050405020304" pitchFamily="18" charset="0"/>
              </a:rPr>
              <a:t>pecial consideration in patients with CKD for abnormal clearance and potential adverse effects</a:t>
            </a:r>
            <a:r>
              <a:rPr lang="en-AU" sz="1600" dirty="0">
                <a:effectLst/>
              </a:rPr>
              <a:t> </a:t>
            </a:r>
          </a:p>
          <a:p>
            <a:r>
              <a:rPr lang="en-AU" sz="1600" dirty="0"/>
              <a:t>First line agents include </a:t>
            </a:r>
            <a:r>
              <a:rPr lang="en-AU" sz="1600" dirty="0" err="1"/>
              <a:t>gabapentinoids</a:t>
            </a:r>
            <a:r>
              <a:rPr lang="en-AU" sz="1600" dirty="0"/>
              <a:t>, tricyclic antidepressants</a:t>
            </a:r>
            <a:r>
              <a:rPr lang="en-AU" sz="1600" dirty="0">
                <a:effectLst/>
                <a:latin typeface="Calibri" panose="020F0502020204030204" pitchFamily="34" charset="0"/>
                <a:ea typeface="Calibri" panose="020F0502020204030204" pitchFamily="34" charset="0"/>
                <a:cs typeface="Times New Roman" panose="02020603050405020304" pitchFamily="18" charset="0"/>
              </a:rPr>
              <a:t>, and serotonin and norepinephrine reuptake inhibitors</a:t>
            </a:r>
            <a:r>
              <a:rPr lang="en-AU" sz="1600" dirty="0">
                <a:effectLst/>
              </a:rPr>
              <a:t> </a:t>
            </a:r>
          </a:p>
          <a:p>
            <a:r>
              <a:rPr lang="en-AU" sz="1600" b="1" dirty="0">
                <a:effectLst/>
                <a:latin typeface="Calibri" panose="020F0502020204030204" pitchFamily="34" charset="0"/>
                <a:ea typeface="Calibri" panose="020F0502020204030204" pitchFamily="34" charset="0"/>
                <a:cs typeface="Times New Roman" panose="02020603050405020304" pitchFamily="18" charset="0"/>
              </a:rPr>
              <a:t>Gabapentin</a:t>
            </a:r>
            <a:r>
              <a:rPr lang="en-AU" sz="1600" dirty="0">
                <a:effectLst/>
                <a:latin typeface="Calibri" panose="020F0502020204030204" pitchFamily="34" charset="0"/>
                <a:ea typeface="Calibri" panose="020F0502020204030204" pitchFamily="34" charset="0"/>
                <a:cs typeface="Times New Roman" panose="02020603050405020304" pitchFamily="18" charset="0"/>
              </a:rPr>
              <a:t> and </a:t>
            </a:r>
            <a:r>
              <a:rPr lang="en-AU" sz="1600" b="1" dirty="0">
                <a:effectLst/>
                <a:latin typeface="Calibri" panose="020F0502020204030204" pitchFamily="34" charset="0"/>
                <a:ea typeface="Calibri" panose="020F0502020204030204" pitchFamily="34" charset="0"/>
                <a:cs typeface="Times New Roman" panose="02020603050405020304" pitchFamily="18" charset="0"/>
              </a:rPr>
              <a:t>pregabalin</a:t>
            </a:r>
            <a:r>
              <a:rPr lang="en-AU" sz="1600" dirty="0">
                <a:effectLst/>
                <a:latin typeface="Calibri" panose="020F0502020204030204" pitchFamily="34" charset="0"/>
                <a:ea typeface="Calibri" panose="020F0502020204030204" pitchFamily="34" charset="0"/>
                <a:cs typeface="Times New Roman" panose="02020603050405020304" pitchFamily="18" charset="0"/>
              </a:rPr>
              <a:t> have been specifically evaluated in patients with ESRD and are preferred</a:t>
            </a:r>
            <a:r>
              <a:rPr lang="en-AU" sz="1600" dirty="0">
                <a:effectLst/>
              </a:rPr>
              <a:t> </a:t>
            </a:r>
          </a:p>
          <a:p>
            <a:pPr lvl="1"/>
            <a:r>
              <a:rPr lang="en-AU" sz="1600" dirty="0">
                <a:latin typeface="Calibri" panose="020F0502020204030204" pitchFamily="34" charset="0"/>
                <a:ea typeface="Calibri" panose="020F0502020204030204" pitchFamily="34" charset="0"/>
                <a:cs typeface="Times New Roman" panose="02020603050405020304" pitchFamily="18" charset="0"/>
              </a:rPr>
              <a:t>Evidence that t</a:t>
            </a:r>
            <a:r>
              <a:rPr lang="en-AU" sz="1600" dirty="0">
                <a:effectLst/>
                <a:latin typeface="Calibri" panose="020F0502020204030204" pitchFamily="34" charset="0"/>
                <a:ea typeface="Calibri" panose="020F0502020204030204" pitchFamily="34" charset="0"/>
                <a:cs typeface="Times New Roman" panose="02020603050405020304" pitchFamily="18" charset="0"/>
              </a:rPr>
              <a:t>hey improve symptoms of pain, depression, and subjective sleep and quality-of-life scores</a:t>
            </a:r>
            <a:r>
              <a:rPr lang="en-AU" sz="1600" dirty="0">
                <a:effectLst/>
              </a:rPr>
              <a:t> </a:t>
            </a:r>
          </a:p>
          <a:p>
            <a:pPr lvl="1"/>
            <a:r>
              <a:rPr lang="en-AU" sz="1600" dirty="0">
                <a:effectLst/>
                <a:latin typeface="Calibri" panose="020F0502020204030204" pitchFamily="34" charset="0"/>
                <a:ea typeface="Calibri" panose="020F0502020204030204" pitchFamily="34" charset="0"/>
                <a:cs typeface="Times New Roman" panose="02020603050405020304" pitchFamily="18" charset="0"/>
              </a:rPr>
              <a:t>shown to be useful in treating restless legs syndrome and uremic pruritis</a:t>
            </a:r>
            <a:r>
              <a:rPr lang="en-AU" sz="1600" dirty="0">
                <a:effectLst/>
              </a:rPr>
              <a:t> </a:t>
            </a:r>
          </a:p>
          <a:p>
            <a:r>
              <a:rPr lang="en-AU" sz="1600" b="1" kern="100" dirty="0">
                <a:effectLst/>
                <a:latin typeface="Calibri" panose="020F0502020204030204" pitchFamily="34" charset="0"/>
                <a:ea typeface="Calibri" panose="020F0502020204030204" pitchFamily="34" charset="0"/>
                <a:cs typeface="Times New Roman" panose="02020603050405020304" pitchFamily="18" charset="0"/>
              </a:rPr>
              <a:t>Tricyclic antidepressants </a:t>
            </a:r>
            <a:r>
              <a:rPr lang="en-AU" sz="1600" kern="100" dirty="0">
                <a:effectLst/>
                <a:latin typeface="Calibri" panose="020F0502020204030204" pitchFamily="34" charset="0"/>
                <a:ea typeface="Calibri" panose="020F0502020204030204" pitchFamily="34" charset="0"/>
                <a:cs typeface="Times New Roman" panose="02020603050405020304" pitchFamily="18" charset="0"/>
              </a:rPr>
              <a:t>are more effective in treating neuropathic pain than serotonin and norepinephrine reuptake inhibitors </a:t>
            </a:r>
          </a:p>
          <a:p>
            <a:pPr lvl="1"/>
            <a:r>
              <a:rPr lang="en-AU" sz="1600" dirty="0">
                <a:effectLst/>
                <a:latin typeface="Calibri" panose="020F0502020204030204" pitchFamily="34" charset="0"/>
                <a:ea typeface="Calibri" panose="020F0502020204030204" pitchFamily="34" charset="0"/>
                <a:cs typeface="Times New Roman" panose="02020603050405020304" pitchFamily="18" charset="0"/>
              </a:rPr>
              <a:t>anticholinergic, histaminergic, and adrenergic side effects resulting in symptoms such as dry mouth, orthostatic hypotension, and somnolence</a:t>
            </a:r>
            <a:r>
              <a:rPr lang="en-AU" sz="1600" dirty="0">
                <a:effectLst/>
              </a:rPr>
              <a:t>  can limit use</a:t>
            </a:r>
            <a:endParaRPr lang="en-AU" sz="16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AU" sz="1600" kern="100" dirty="0">
                <a:effectLst/>
                <a:latin typeface="Calibri" panose="020F0502020204030204" pitchFamily="34" charset="0"/>
                <a:ea typeface="Calibri" panose="020F0502020204030204" pitchFamily="34" charset="0"/>
                <a:cs typeface="Times New Roman" panose="02020603050405020304" pitchFamily="18" charset="0"/>
              </a:rPr>
              <a:t>Serotonin and norepinephrine reuptake inhibitors, such as </a:t>
            </a:r>
            <a:r>
              <a:rPr lang="en-AU" sz="1600" b="1" kern="100" dirty="0">
                <a:effectLst/>
                <a:latin typeface="Calibri" panose="020F0502020204030204" pitchFamily="34" charset="0"/>
                <a:ea typeface="Calibri" panose="020F0502020204030204" pitchFamily="34" charset="0"/>
                <a:cs typeface="Times New Roman" panose="02020603050405020304" pitchFamily="18" charset="0"/>
              </a:rPr>
              <a:t>venlafaxine</a:t>
            </a:r>
            <a:r>
              <a:rPr lang="en-AU" sz="1600" kern="100" dirty="0">
                <a:effectLst/>
                <a:latin typeface="Calibri" panose="020F0502020204030204" pitchFamily="34" charset="0"/>
                <a:ea typeface="Calibri" panose="020F0502020204030204" pitchFamily="34" charset="0"/>
                <a:cs typeface="Times New Roman" panose="02020603050405020304" pitchFamily="18" charset="0"/>
              </a:rPr>
              <a:t> and </a:t>
            </a:r>
            <a:r>
              <a:rPr lang="en-AU" sz="1600" b="1" kern="100" dirty="0">
                <a:effectLst/>
                <a:latin typeface="Calibri" panose="020F0502020204030204" pitchFamily="34" charset="0"/>
                <a:ea typeface="Calibri" panose="020F0502020204030204" pitchFamily="34" charset="0"/>
                <a:cs typeface="Times New Roman" panose="02020603050405020304" pitchFamily="18" charset="0"/>
              </a:rPr>
              <a:t>duloxetine</a:t>
            </a:r>
            <a:r>
              <a:rPr lang="en-AU" sz="1600" kern="100" dirty="0">
                <a:effectLst/>
                <a:latin typeface="Calibri" panose="020F0502020204030204" pitchFamily="34" charset="0"/>
                <a:ea typeface="Calibri" panose="020F0502020204030204" pitchFamily="34" charset="0"/>
                <a:cs typeface="Times New Roman" panose="02020603050405020304" pitchFamily="18" charset="0"/>
              </a:rPr>
              <a:t> </a:t>
            </a:r>
          </a:p>
          <a:p>
            <a:pPr lvl="1"/>
            <a:r>
              <a:rPr lang="en-AU" sz="1600" dirty="0">
                <a:effectLst/>
                <a:latin typeface="Calibri" panose="020F0502020204030204" pitchFamily="34" charset="0"/>
                <a:ea typeface="Calibri" panose="020F0502020204030204" pitchFamily="34" charset="0"/>
                <a:cs typeface="Times New Roman" panose="02020603050405020304" pitchFamily="18" charset="0"/>
              </a:rPr>
              <a:t>tend to be less effective than anticonvulsants and tricyclic antidepressants but have fewer adverse effects </a:t>
            </a:r>
            <a:r>
              <a:rPr lang="en-AU" sz="1600" kern="100" dirty="0">
                <a:effectLst/>
                <a:latin typeface="Calibri" panose="020F0502020204030204" pitchFamily="34" charset="0"/>
                <a:ea typeface="Calibri" panose="020F0502020204030204" pitchFamily="34" charset="0"/>
                <a:cs typeface="Times New Roman" panose="02020603050405020304" pitchFamily="18" charset="0"/>
              </a:rPr>
              <a:t>have </a:t>
            </a:r>
          </a:p>
          <a:p>
            <a:pPr lvl="1"/>
            <a:r>
              <a:rPr lang="en-AU" sz="1600" kern="100" dirty="0">
                <a:effectLst/>
                <a:latin typeface="Calibri" panose="020F0502020204030204" pitchFamily="34" charset="0"/>
                <a:ea typeface="Calibri" panose="020F0502020204030204" pitchFamily="34" charset="0"/>
                <a:cs typeface="Times New Roman" panose="02020603050405020304" pitchFamily="18" charset="0"/>
              </a:rPr>
              <a:t>limited safety evidence in CKD</a:t>
            </a:r>
          </a:p>
          <a:p>
            <a:pPr lvl="1"/>
            <a:r>
              <a:rPr lang="en-AU" sz="1600" kern="100" dirty="0">
                <a:effectLst/>
                <a:latin typeface="Calibri" panose="020F0502020204030204" pitchFamily="34" charset="0"/>
                <a:ea typeface="Calibri" panose="020F0502020204030204" pitchFamily="34" charset="0"/>
                <a:cs typeface="Times New Roman" panose="02020603050405020304" pitchFamily="18" charset="0"/>
              </a:rPr>
              <a:t>varying recommendations for use and dosing in CKD; </a:t>
            </a:r>
          </a:p>
          <a:p>
            <a:pPr lvl="1"/>
            <a:r>
              <a:rPr lang="en-AU" sz="1600" kern="100" dirty="0">
                <a:effectLst/>
                <a:latin typeface="Calibri" panose="020F0502020204030204" pitchFamily="34" charset="0"/>
                <a:ea typeface="Calibri" panose="020F0502020204030204" pitchFamily="34" charset="0"/>
                <a:cs typeface="Times New Roman" panose="02020603050405020304" pitchFamily="18" charset="0"/>
              </a:rPr>
              <a:t>doses should start low with slow titration and close monitoring for adverse effects</a:t>
            </a:r>
          </a:p>
          <a:p>
            <a:endParaRPr lang="en-AU" sz="16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AU" sz="1600" dirty="0">
              <a:effectLst/>
            </a:endParaRPr>
          </a:p>
          <a:p>
            <a:endParaRPr lang="en-US" sz="1600" dirty="0"/>
          </a:p>
        </p:txBody>
      </p:sp>
    </p:spTree>
    <p:extLst>
      <p:ext uri="{BB962C8B-B14F-4D97-AF65-F5344CB8AC3E}">
        <p14:creationId xmlns:p14="http://schemas.microsoft.com/office/powerpoint/2010/main" val="22051011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5D2A5D1-BA0D-47D3-B051-DA7743C46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219825"/>
          </a:xfrm>
          <a:custGeom>
            <a:avLst/>
            <a:gdLst>
              <a:gd name="connsiteX0" fmla="*/ 6789701 w 12192000"/>
              <a:gd name="connsiteY0" fmla="*/ 6151588 h 6219825"/>
              <a:gd name="connsiteX1" fmla="*/ 6788702 w 12192000"/>
              <a:gd name="connsiteY1" fmla="*/ 6151666 h 6219825"/>
              <a:gd name="connsiteX2" fmla="*/ 6788476 w 12192000"/>
              <a:gd name="connsiteY2" fmla="*/ 6152200 h 6219825"/>
              <a:gd name="connsiteX3" fmla="*/ 9834 w 12192000"/>
              <a:gd name="connsiteY3" fmla="*/ 0 h 6219825"/>
              <a:gd name="connsiteX4" fmla="*/ 12357 w 12192000"/>
              <a:gd name="connsiteY4" fmla="*/ 1 h 6219825"/>
              <a:gd name="connsiteX5" fmla="*/ 12192000 w 12192000"/>
              <a:gd name="connsiteY5" fmla="*/ 1 h 6219825"/>
              <a:gd name="connsiteX6" fmla="*/ 12192000 w 12192000"/>
              <a:gd name="connsiteY6" fmla="*/ 5105401 h 6219825"/>
              <a:gd name="connsiteX7" fmla="*/ 12191716 w 12192000"/>
              <a:gd name="connsiteY7" fmla="*/ 5105401 h 6219825"/>
              <a:gd name="connsiteX8" fmla="*/ 12192000 w 12192000"/>
              <a:gd name="connsiteY8" fmla="*/ 5256977 h 6219825"/>
              <a:gd name="connsiteX9" fmla="*/ 12061096 w 12192000"/>
              <a:gd name="connsiteY9" fmla="*/ 5296034 h 6219825"/>
              <a:gd name="connsiteX10" fmla="*/ 11676800 w 12192000"/>
              <a:gd name="connsiteY10" fmla="*/ 5399652 h 6219825"/>
              <a:gd name="connsiteX11" fmla="*/ 10425355 w 12192000"/>
              <a:gd name="connsiteY11" fmla="*/ 5683310 h 6219825"/>
              <a:gd name="connsiteX12" fmla="*/ 9424022 w 12192000"/>
              <a:gd name="connsiteY12" fmla="*/ 5858546 h 6219825"/>
              <a:gd name="connsiteX13" fmla="*/ 8458419 w 12192000"/>
              <a:gd name="connsiteY13" fmla="*/ 5992303 h 6219825"/>
              <a:gd name="connsiteX14" fmla="*/ 7715970 w 12192000"/>
              <a:gd name="connsiteY14" fmla="*/ 6072283 h 6219825"/>
              <a:gd name="connsiteX15" fmla="*/ 6951716 w 12192000"/>
              <a:gd name="connsiteY15" fmla="*/ 6138091 h 6219825"/>
              <a:gd name="connsiteX16" fmla="*/ 6936303 w 12192000"/>
              <a:gd name="connsiteY16" fmla="*/ 6140163 h 6219825"/>
              <a:gd name="connsiteX17" fmla="*/ 6790448 w 12192000"/>
              <a:gd name="connsiteY17" fmla="*/ 6151529 h 6219825"/>
              <a:gd name="connsiteX18" fmla="*/ 6799941 w 12192000"/>
              <a:gd name="connsiteY18" fmla="*/ 6153349 h 6219825"/>
              <a:gd name="connsiteX19" fmla="*/ 6835432 w 12192000"/>
              <a:gd name="connsiteY19" fmla="*/ 6151642 h 6219825"/>
              <a:gd name="connsiteX20" fmla="*/ 6884003 w 12192000"/>
              <a:gd name="connsiteY20" fmla="*/ 6148662 h 6219825"/>
              <a:gd name="connsiteX21" fmla="*/ 7578771 w 12192000"/>
              <a:gd name="connsiteY21" fmla="*/ 6116122 h 6219825"/>
              <a:gd name="connsiteX22" fmla="*/ 8623845 w 12192000"/>
              <a:gd name="connsiteY22" fmla="*/ 6029188 h 6219825"/>
              <a:gd name="connsiteX23" fmla="*/ 9479970 w 12192000"/>
              <a:gd name="connsiteY23" fmla="*/ 5925239 h 6219825"/>
              <a:gd name="connsiteX24" fmla="*/ 10629308 w 12192000"/>
              <a:gd name="connsiteY24" fmla="*/ 5731000 h 6219825"/>
              <a:gd name="connsiteX25" fmla="*/ 11998498 w 12192000"/>
              <a:gd name="connsiteY25" fmla="*/ 5404869 h 6219825"/>
              <a:gd name="connsiteX26" fmla="*/ 12192000 w 12192000"/>
              <a:gd name="connsiteY26" fmla="*/ 5347846 h 6219825"/>
              <a:gd name="connsiteX27" fmla="*/ 12192000 w 12192000"/>
              <a:gd name="connsiteY27" fmla="*/ 5402606 h 6219825"/>
              <a:gd name="connsiteX28" fmla="*/ 11829257 w 12192000"/>
              <a:gd name="connsiteY28" fmla="*/ 5507950 h 6219825"/>
              <a:gd name="connsiteX29" fmla="*/ 10939183 w 12192000"/>
              <a:gd name="connsiteY29" fmla="*/ 5722555 h 6219825"/>
              <a:gd name="connsiteX30" fmla="*/ 9985530 w 12192000"/>
              <a:gd name="connsiteY30" fmla="*/ 5902635 h 6219825"/>
              <a:gd name="connsiteX31" fmla="*/ 9186882 w 12192000"/>
              <a:gd name="connsiteY31" fmla="*/ 6018631 h 6219825"/>
              <a:gd name="connsiteX32" fmla="*/ 8578198 w 12192000"/>
              <a:gd name="connsiteY32" fmla="*/ 6088179 h 6219825"/>
              <a:gd name="connsiteX33" fmla="*/ 7864358 w 12192000"/>
              <a:gd name="connsiteY33" fmla="*/ 6149656 h 6219825"/>
              <a:gd name="connsiteX34" fmla="*/ 6935502 w 12192000"/>
              <a:gd name="connsiteY34" fmla="*/ 6201071 h 6219825"/>
              <a:gd name="connsiteX35" fmla="*/ 6477750 w 12192000"/>
              <a:gd name="connsiteY35" fmla="*/ 6214980 h 6219825"/>
              <a:gd name="connsiteX36" fmla="*/ 6362294 w 12192000"/>
              <a:gd name="connsiteY36" fmla="*/ 6219825 h 6219825"/>
              <a:gd name="connsiteX37" fmla="*/ 6057129 w 12192000"/>
              <a:gd name="connsiteY37" fmla="*/ 6219825 h 6219825"/>
              <a:gd name="connsiteX38" fmla="*/ 5977784 w 12192000"/>
              <a:gd name="connsiteY38" fmla="*/ 6215229 h 6219825"/>
              <a:gd name="connsiteX39" fmla="*/ 5265087 w 12192000"/>
              <a:gd name="connsiteY39" fmla="*/ 6178965 h 6219825"/>
              <a:gd name="connsiteX40" fmla="*/ 4346277 w 12192000"/>
              <a:gd name="connsiteY40" fmla="*/ 6116869 h 6219825"/>
              <a:gd name="connsiteX41" fmla="*/ 3373045 w 12192000"/>
              <a:gd name="connsiteY41" fmla="*/ 6018259 h 6219825"/>
              <a:gd name="connsiteX42" fmla="*/ 2362173 w 12192000"/>
              <a:gd name="connsiteY42" fmla="*/ 5899282 h 6219825"/>
              <a:gd name="connsiteX43" fmla="*/ 1233178 w 12192000"/>
              <a:gd name="connsiteY43" fmla="*/ 5726033 h 6219825"/>
              <a:gd name="connsiteX44" fmla="*/ 68500 w 12192000"/>
              <a:gd name="connsiteY44" fmla="*/ 5486226 h 6219825"/>
              <a:gd name="connsiteX45" fmla="*/ 0 w 12192000"/>
              <a:gd name="connsiteY45" fmla="*/ 5468863 h 6219825"/>
              <a:gd name="connsiteX46" fmla="*/ 0 w 12192000"/>
              <a:gd name="connsiteY46" fmla="*/ 5412351 h 6219825"/>
              <a:gd name="connsiteX47" fmla="*/ 72441 w 12192000"/>
              <a:gd name="connsiteY47" fmla="*/ 5431135 h 6219825"/>
              <a:gd name="connsiteX48" fmla="*/ 600716 w 12192000"/>
              <a:gd name="connsiteY48" fmla="*/ 5549555 h 6219825"/>
              <a:gd name="connsiteX49" fmla="*/ 1769512 w 12192000"/>
              <a:gd name="connsiteY49" fmla="*/ 5759811 h 6219825"/>
              <a:gd name="connsiteX50" fmla="*/ 2613554 w 12192000"/>
              <a:gd name="connsiteY50" fmla="*/ 5876802 h 6219825"/>
              <a:gd name="connsiteX51" fmla="*/ 2581134 w 12192000"/>
              <a:gd name="connsiteY51" fmla="*/ 5866867 h 6219825"/>
              <a:gd name="connsiteX52" fmla="*/ 1112635 w 12192000"/>
              <a:gd name="connsiteY52" fmla="*/ 5534031 h 6219825"/>
              <a:gd name="connsiteX53" fmla="*/ 420412 w 12192000"/>
              <a:gd name="connsiteY53" fmla="*/ 5334514 h 6219825"/>
              <a:gd name="connsiteX54" fmla="*/ 0 w 12192000"/>
              <a:gd name="connsiteY54" fmla="*/ 5195539 h 6219825"/>
              <a:gd name="connsiteX55" fmla="*/ 60 w 12192000"/>
              <a:gd name="connsiteY55" fmla="*/ 5105401 h 6219825"/>
              <a:gd name="connsiteX56" fmla="*/ 0 w 12192000"/>
              <a:gd name="connsiteY56" fmla="*/ 5105401 h 6219825"/>
              <a:gd name="connsiteX57" fmla="*/ 0 w 12192000"/>
              <a:gd name="connsiteY57" fmla="*/ 1 h 6219825"/>
              <a:gd name="connsiteX58" fmla="*/ 9834 w 12192000"/>
              <a:gd name="connsiteY58" fmla="*/ 1 h 621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192000" h="6219825">
                <a:moveTo>
                  <a:pt x="6789701" y="6151588"/>
                </a:moveTo>
                <a:lnTo>
                  <a:pt x="6788702" y="6151666"/>
                </a:lnTo>
                <a:cubicBezTo>
                  <a:pt x="6788627" y="6151844"/>
                  <a:pt x="6788551" y="6152022"/>
                  <a:pt x="6788476" y="6152200"/>
                </a:cubicBezTo>
                <a:close/>
                <a:moveTo>
                  <a:pt x="9834" y="0"/>
                </a:moveTo>
                <a:lnTo>
                  <a:pt x="12357" y="1"/>
                </a:lnTo>
                <a:lnTo>
                  <a:pt x="12192000" y="1"/>
                </a:lnTo>
                <a:lnTo>
                  <a:pt x="12192000" y="5105401"/>
                </a:lnTo>
                <a:lnTo>
                  <a:pt x="12191716" y="5105401"/>
                </a:lnTo>
                <a:lnTo>
                  <a:pt x="12192000" y="5256977"/>
                </a:lnTo>
                <a:lnTo>
                  <a:pt x="12061096" y="5296034"/>
                </a:lnTo>
                <a:cubicBezTo>
                  <a:pt x="11933500" y="5332263"/>
                  <a:pt x="11805390" y="5366806"/>
                  <a:pt x="11676800" y="5399652"/>
                </a:cubicBezTo>
                <a:cubicBezTo>
                  <a:pt x="11262789" y="5507204"/>
                  <a:pt x="10845343" y="5600846"/>
                  <a:pt x="10425355" y="5683310"/>
                </a:cubicBezTo>
                <a:cubicBezTo>
                  <a:pt x="10092810" y="5748549"/>
                  <a:pt x="9759033" y="5806970"/>
                  <a:pt x="9424022" y="5858546"/>
                </a:cubicBezTo>
                <a:cubicBezTo>
                  <a:pt x="9102997" y="5908224"/>
                  <a:pt x="8781133" y="5952809"/>
                  <a:pt x="8458419" y="5992303"/>
                </a:cubicBezTo>
                <a:cubicBezTo>
                  <a:pt x="8211360" y="6022481"/>
                  <a:pt x="7963792" y="6048065"/>
                  <a:pt x="7715970" y="6072283"/>
                </a:cubicBezTo>
                <a:lnTo>
                  <a:pt x="6951716" y="6138091"/>
                </a:lnTo>
                <a:lnTo>
                  <a:pt x="6936303" y="6140163"/>
                </a:lnTo>
                <a:lnTo>
                  <a:pt x="6790448" y="6151529"/>
                </a:lnTo>
                <a:lnTo>
                  <a:pt x="6799941" y="6153349"/>
                </a:lnTo>
                <a:cubicBezTo>
                  <a:pt x="6811623" y="6153816"/>
                  <a:pt x="6823734" y="6151642"/>
                  <a:pt x="6835432" y="6151642"/>
                </a:cubicBezTo>
                <a:cubicBezTo>
                  <a:pt x="6851580" y="6151642"/>
                  <a:pt x="6867729" y="6149034"/>
                  <a:pt x="6884003" y="6148662"/>
                </a:cubicBezTo>
                <a:cubicBezTo>
                  <a:pt x="7115805" y="6143198"/>
                  <a:pt x="7347351" y="6131026"/>
                  <a:pt x="7578771" y="6116122"/>
                </a:cubicBezTo>
                <a:cubicBezTo>
                  <a:pt x="7927552" y="6093644"/>
                  <a:pt x="8276080" y="6065453"/>
                  <a:pt x="8623845" y="6029188"/>
                </a:cubicBezTo>
                <a:cubicBezTo>
                  <a:pt x="8909939" y="5999878"/>
                  <a:pt x="9195310" y="5965228"/>
                  <a:pt x="9479970" y="5925239"/>
                </a:cubicBezTo>
                <a:cubicBezTo>
                  <a:pt x="9864901" y="5870842"/>
                  <a:pt x="10248014" y="5806101"/>
                  <a:pt x="10629308" y="5731000"/>
                </a:cubicBezTo>
                <a:cubicBezTo>
                  <a:pt x="11090114" y="5639842"/>
                  <a:pt x="11546975" y="5532291"/>
                  <a:pt x="11998498" y="5404869"/>
                </a:cubicBezTo>
                <a:lnTo>
                  <a:pt x="12192000" y="5347846"/>
                </a:lnTo>
                <a:lnTo>
                  <a:pt x="12192000" y="5402606"/>
                </a:lnTo>
                <a:lnTo>
                  <a:pt x="11829257" y="5507950"/>
                </a:lnTo>
                <a:cubicBezTo>
                  <a:pt x="11534769" y="5587680"/>
                  <a:pt x="11238120" y="5658596"/>
                  <a:pt x="10939183" y="5722555"/>
                </a:cubicBezTo>
                <a:cubicBezTo>
                  <a:pt x="10622824" y="5790365"/>
                  <a:pt x="10304941" y="5850387"/>
                  <a:pt x="9985530" y="5902635"/>
                </a:cubicBezTo>
                <a:cubicBezTo>
                  <a:pt x="9720036" y="5946102"/>
                  <a:pt x="9453814" y="5984764"/>
                  <a:pt x="9186882" y="6018631"/>
                </a:cubicBezTo>
                <a:cubicBezTo>
                  <a:pt x="8984197" y="6044216"/>
                  <a:pt x="8781514" y="6068309"/>
                  <a:pt x="8578198" y="6088179"/>
                </a:cubicBezTo>
                <a:lnTo>
                  <a:pt x="7864358" y="6149656"/>
                </a:lnTo>
                <a:cubicBezTo>
                  <a:pt x="7554994" y="6172009"/>
                  <a:pt x="7245502" y="6189895"/>
                  <a:pt x="6935502" y="6201071"/>
                </a:cubicBezTo>
                <a:lnTo>
                  <a:pt x="6477750" y="6214980"/>
                </a:lnTo>
                <a:cubicBezTo>
                  <a:pt x="6439195" y="6212895"/>
                  <a:pt x="6400529" y="6214521"/>
                  <a:pt x="6362294" y="6219825"/>
                </a:cubicBezTo>
                <a:lnTo>
                  <a:pt x="6057129" y="6219825"/>
                </a:lnTo>
                <a:lnTo>
                  <a:pt x="5977784" y="6215229"/>
                </a:lnTo>
                <a:lnTo>
                  <a:pt x="5265087" y="6178965"/>
                </a:lnTo>
                <a:cubicBezTo>
                  <a:pt x="4958267" y="6166544"/>
                  <a:pt x="4651826" y="6146055"/>
                  <a:pt x="4346277" y="6116869"/>
                </a:cubicBezTo>
                <a:lnTo>
                  <a:pt x="3373045" y="6018259"/>
                </a:lnTo>
                <a:cubicBezTo>
                  <a:pt x="3035412" y="5983982"/>
                  <a:pt x="2698456" y="5944327"/>
                  <a:pt x="2362173" y="5899282"/>
                </a:cubicBezTo>
                <a:cubicBezTo>
                  <a:pt x="1984692" y="5849108"/>
                  <a:pt x="1608364" y="5791358"/>
                  <a:pt x="1233178" y="5726033"/>
                </a:cubicBezTo>
                <a:cubicBezTo>
                  <a:pt x="842181" y="5657291"/>
                  <a:pt x="453758" y="5578770"/>
                  <a:pt x="68500" y="5486226"/>
                </a:cubicBezTo>
                <a:lnTo>
                  <a:pt x="0" y="5468863"/>
                </a:lnTo>
                <a:lnTo>
                  <a:pt x="0" y="5412351"/>
                </a:lnTo>
                <a:lnTo>
                  <a:pt x="72441" y="5431135"/>
                </a:lnTo>
                <a:cubicBezTo>
                  <a:pt x="247961" y="5473331"/>
                  <a:pt x="424164" y="5512608"/>
                  <a:pt x="600716" y="5549555"/>
                </a:cubicBezTo>
                <a:cubicBezTo>
                  <a:pt x="988279" y="5630403"/>
                  <a:pt x="1378133" y="5699330"/>
                  <a:pt x="1769512" y="5759811"/>
                </a:cubicBezTo>
                <a:cubicBezTo>
                  <a:pt x="2052426" y="5803406"/>
                  <a:pt x="2335725" y="5843519"/>
                  <a:pt x="2613554" y="5876802"/>
                </a:cubicBezTo>
                <a:cubicBezTo>
                  <a:pt x="2605544" y="5879410"/>
                  <a:pt x="2594611" y="5869350"/>
                  <a:pt x="2581134" y="5866867"/>
                </a:cubicBezTo>
                <a:cubicBezTo>
                  <a:pt x="2087178" y="5774877"/>
                  <a:pt x="1597684" y="5663937"/>
                  <a:pt x="1112635" y="5534031"/>
                </a:cubicBezTo>
                <a:cubicBezTo>
                  <a:pt x="880453" y="5471934"/>
                  <a:pt x="649713" y="5405428"/>
                  <a:pt x="420412" y="5334514"/>
                </a:cubicBezTo>
                <a:lnTo>
                  <a:pt x="0" y="5195539"/>
                </a:lnTo>
                <a:lnTo>
                  <a:pt x="60" y="5105401"/>
                </a:lnTo>
                <a:lnTo>
                  <a:pt x="0" y="5105401"/>
                </a:lnTo>
                <a:lnTo>
                  <a:pt x="0" y="1"/>
                </a:lnTo>
                <a:lnTo>
                  <a:pt x="9834" y="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7C367C71-D9D7-5BB3-8D5C-7506802C074C}"/>
              </a:ext>
            </a:extLst>
          </p:cNvPr>
          <p:cNvPicPr>
            <a:picLocks noChangeAspect="1"/>
          </p:cNvPicPr>
          <p:nvPr/>
        </p:nvPicPr>
        <p:blipFill rotWithShape="1">
          <a:blip r:embed="rId2"/>
          <a:srcRect t="1" b="1599"/>
          <a:stretch/>
        </p:blipFill>
        <p:spPr>
          <a:xfrm>
            <a:off x="4344715" y="228600"/>
            <a:ext cx="6229179" cy="2208177"/>
          </a:xfrm>
          <a:prstGeom prst="rect">
            <a:avLst/>
          </a:prstGeom>
        </p:spPr>
      </p:pic>
      <p:pic>
        <p:nvPicPr>
          <p:cNvPr id="3" name="Picture 2">
            <a:extLst>
              <a:ext uri="{FF2B5EF4-FFF2-40B4-BE49-F238E27FC236}">
                <a16:creationId xmlns:a16="http://schemas.microsoft.com/office/drawing/2014/main" id="{0B0DE464-59F6-CBCD-50DE-5C452F7A3BC8}"/>
              </a:ext>
            </a:extLst>
          </p:cNvPr>
          <p:cNvPicPr>
            <a:picLocks noChangeAspect="1"/>
          </p:cNvPicPr>
          <p:nvPr/>
        </p:nvPicPr>
        <p:blipFill rotWithShape="1">
          <a:blip r:embed="rId3"/>
          <a:srcRect t="1299"/>
          <a:stretch/>
        </p:blipFill>
        <p:spPr>
          <a:xfrm>
            <a:off x="4344714" y="2522928"/>
            <a:ext cx="6229179" cy="2677323"/>
          </a:xfrm>
          <a:prstGeom prst="rect">
            <a:avLst/>
          </a:prstGeom>
        </p:spPr>
      </p:pic>
      <p:sp>
        <p:nvSpPr>
          <p:cNvPr id="4" name="TextBox 3">
            <a:extLst>
              <a:ext uri="{FF2B5EF4-FFF2-40B4-BE49-F238E27FC236}">
                <a16:creationId xmlns:a16="http://schemas.microsoft.com/office/drawing/2014/main" id="{35F89303-0293-3F0F-F9CB-263D0D6570E1}"/>
              </a:ext>
            </a:extLst>
          </p:cNvPr>
          <p:cNvSpPr txBox="1"/>
          <p:nvPr/>
        </p:nvSpPr>
        <p:spPr>
          <a:xfrm>
            <a:off x="1541906" y="1260368"/>
            <a:ext cx="2275676" cy="3037755"/>
          </a:xfrm>
          <a:prstGeom prst="rect">
            <a:avLst/>
          </a:prstGeom>
          <a:noFill/>
          <a:ln w="28575">
            <a:solidFill>
              <a:schemeClr val="tx1">
                <a:lumMod val="65000"/>
                <a:lumOff val="35000"/>
              </a:schemeClr>
            </a:solidFill>
          </a:ln>
        </p:spPr>
        <p:txBody>
          <a:bodyPr wrap="square" rtlCol="0">
            <a:spAutoFit/>
          </a:bodyPr>
          <a:lstStyle/>
          <a:p>
            <a:pPr defTabSz="731520">
              <a:spcAft>
                <a:spcPts val="600"/>
              </a:spcAft>
            </a:pPr>
            <a:r>
              <a:rPr lang="en-AU" sz="1440" kern="1200">
                <a:solidFill>
                  <a:schemeClr val="tx1"/>
                </a:solidFill>
                <a:latin typeface="Calibri" panose="020F0502020204030204" pitchFamily="34" charset="0"/>
                <a:ea typeface="+mn-ea"/>
                <a:cs typeface="Times New Roman" panose="02020603050405020304" pitchFamily="18" charset="0"/>
              </a:rPr>
              <a:t>2018 US study of adults receiving haemodialysis:</a:t>
            </a:r>
          </a:p>
          <a:p>
            <a:pPr defTabSz="731520">
              <a:spcAft>
                <a:spcPts val="600"/>
              </a:spcAft>
            </a:pPr>
            <a:endParaRPr lang="en-AU" sz="1440" kern="1200">
              <a:solidFill>
                <a:schemeClr val="tx1"/>
              </a:solidFill>
              <a:latin typeface="Calibri" panose="020F0502020204030204" pitchFamily="34" charset="0"/>
              <a:ea typeface="+mn-ea"/>
              <a:cs typeface="Times New Roman" panose="02020603050405020304" pitchFamily="18" charset="0"/>
            </a:endParaRPr>
          </a:p>
          <a:p>
            <a:pPr defTabSz="731520">
              <a:spcAft>
                <a:spcPts val="600"/>
              </a:spcAft>
            </a:pPr>
            <a:r>
              <a:rPr lang="en-AU" sz="1440" kern="1200">
                <a:solidFill>
                  <a:schemeClr val="tx1"/>
                </a:solidFill>
                <a:latin typeface="Calibri" panose="020F0502020204030204" pitchFamily="34" charset="0"/>
                <a:ea typeface="+mn-ea"/>
                <a:cs typeface="Times New Roman" panose="02020603050405020304" pitchFamily="18" charset="0"/>
              </a:rPr>
              <a:t> </a:t>
            </a:r>
            <a:r>
              <a:rPr lang="en-AU" sz="1440" kern="100">
                <a:solidFill>
                  <a:schemeClr val="tx1"/>
                </a:solidFill>
                <a:latin typeface="Calibri" panose="020F0502020204030204" pitchFamily="34" charset="0"/>
                <a:ea typeface="+mn-ea"/>
                <a:cs typeface="Times New Roman" panose="02020603050405020304" pitchFamily="18" charset="0"/>
              </a:rPr>
              <a:t>Gabapentin and pregabalin were associated with risk of altered mental status, fall, and fracture in a largely dose-dependent manner and in some cases, even at levels of dosing considered safe by guidelines.</a:t>
            </a:r>
          </a:p>
          <a:p>
            <a:pPr>
              <a:spcAft>
                <a:spcPts val="600"/>
              </a:spcAft>
            </a:pPr>
            <a:endParaRPr lang="en-US"/>
          </a:p>
        </p:txBody>
      </p:sp>
      <p:sp>
        <p:nvSpPr>
          <p:cNvPr id="5" name="Rounded Rectangle 4">
            <a:extLst>
              <a:ext uri="{FF2B5EF4-FFF2-40B4-BE49-F238E27FC236}">
                <a16:creationId xmlns:a16="http://schemas.microsoft.com/office/drawing/2014/main" id="{969DFF62-FFA1-74EC-3C59-107B38500F76}"/>
              </a:ext>
            </a:extLst>
          </p:cNvPr>
          <p:cNvSpPr/>
          <p:nvPr/>
        </p:nvSpPr>
        <p:spPr>
          <a:xfrm>
            <a:off x="5312199" y="2484991"/>
            <a:ext cx="1986394" cy="1108908"/>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E451592E-BE52-BD72-A0AB-C81A676C8B83}"/>
              </a:ext>
            </a:extLst>
          </p:cNvPr>
          <p:cNvSpPr/>
          <p:nvPr/>
        </p:nvSpPr>
        <p:spPr>
          <a:xfrm>
            <a:off x="8407503" y="2436777"/>
            <a:ext cx="972305" cy="1031768"/>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2B59600-0237-C1F9-4C40-60DA459F708A}"/>
              </a:ext>
            </a:extLst>
          </p:cNvPr>
          <p:cNvSpPr txBox="1"/>
          <p:nvPr/>
        </p:nvSpPr>
        <p:spPr>
          <a:xfrm>
            <a:off x="0" y="6488668"/>
            <a:ext cx="1251284" cy="369332"/>
          </a:xfrm>
          <a:prstGeom prst="rect">
            <a:avLst/>
          </a:prstGeom>
          <a:noFill/>
        </p:spPr>
        <p:txBody>
          <a:bodyPr wrap="square" rtlCol="0">
            <a:spAutoFit/>
          </a:bodyPr>
          <a:lstStyle/>
          <a:p>
            <a:r>
              <a:rPr lang="en-US" dirty="0"/>
              <a:t>Ref 1 &amp; 5.</a:t>
            </a:r>
          </a:p>
        </p:txBody>
      </p:sp>
    </p:spTree>
    <p:extLst>
      <p:ext uri="{BB962C8B-B14F-4D97-AF65-F5344CB8AC3E}">
        <p14:creationId xmlns:p14="http://schemas.microsoft.com/office/powerpoint/2010/main" val="36014802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A5D2A5D1-BA0D-47D3-B051-DA7743C46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219825"/>
          </a:xfrm>
          <a:custGeom>
            <a:avLst/>
            <a:gdLst>
              <a:gd name="connsiteX0" fmla="*/ 6789701 w 12192000"/>
              <a:gd name="connsiteY0" fmla="*/ 6151588 h 6219825"/>
              <a:gd name="connsiteX1" fmla="*/ 6788702 w 12192000"/>
              <a:gd name="connsiteY1" fmla="*/ 6151666 h 6219825"/>
              <a:gd name="connsiteX2" fmla="*/ 6788476 w 12192000"/>
              <a:gd name="connsiteY2" fmla="*/ 6152200 h 6219825"/>
              <a:gd name="connsiteX3" fmla="*/ 9834 w 12192000"/>
              <a:gd name="connsiteY3" fmla="*/ 0 h 6219825"/>
              <a:gd name="connsiteX4" fmla="*/ 12357 w 12192000"/>
              <a:gd name="connsiteY4" fmla="*/ 1 h 6219825"/>
              <a:gd name="connsiteX5" fmla="*/ 12192000 w 12192000"/>
              <a:gd name="connsiteY5" fmla="*/ 1 h 6219825"/>
              <a:gd name="connsiteX6" fmla="*/ 12192000 w 12192000"/>
              <a:gd name="connsiteY6" fmla="*/ 5105401 h 6219825"/>
              <a:gd name="connsiteX7" fmla="*/ 12191716 w 12192000"/>
              <a:gd name="connsiteY7" fmla="*/ 5105401 h 6219825"/>
              <a:gd name="connsiteX8" fmla="*/ 12192000 w 12192000"/>
              <a:gd name="connsiteY8" fmla="*/ 5256977 h 6219825"/>
              <a:gd name="connsiteX9" fmla="*/ 12061096 w 12192000"/>
              <a:gd name="connsiteY9" fmla="*/ 5296034 h 6219825"/>
              <a:gd name="connsiteX10" fmla="*/ 11676800 w 12192000"/>
              <a:gd name="connsiteY10" fmla="*/ 5399652 h 6219825"/>
              <a:gd name="connsiteX11" fmla="*/ 10425355 w 12192000"/>
              <a:gd name="connsiteY11" fmla="*/ 5683310 h 6219825"/>
              <a:gd name="connsiteX12" fmla="*/ 9424022 w 12192000"/>
              <a:gd name="connsiteY12" fmla="*/ 5858546 h 6219825"/>
              <a:gd name="connsiteX13" fmla="*/ 8458419 w 12192000"/>
              <a:gd name="connsiteY13" fmla="*/ 5992303 h 6219825"/>
              <a:gd name="connsiteX14" fmla="*/ 7715970 w 12192000"/>
              <a:gd name="connsiteY14" fmla="*/ 6072283 h 6219825"/>
              <a:gd name="connsiteX15" fmla="*/ 6951716 w 12192000"/>
              <a:gd name="connsiteY15" fmla="*/ 6138091 h 6219825"/>
              <a:gd name="connsiteX16" fmla="*/ 6936303 w 12192000"/>
              <a:gd name="connsiteY16" fmla="*/ 6140163 h 6219825"/>
              <a:gd name="connsiteX17" fmla="*/ 6790448 w 12192000"/>
              <a:gd name="connsiteY17" fmla="*/ 6151529 h 6219825"/>
              <a:gd name="connsiteX18" fmla="*/ 6799941 w 12192000"/>
              <a:gd name="connsiteY18" fmla="*/ 6153349 h 6219825"/>
              <a:gd name="connsiteX19" fmla="*/ 6835432 w 12192000"/>
              <a:gd name="connsiteY19" fmla="*/ 6151642 h 6219825"/>
              <a:gd name="connsiteX20" fmla="*/ 6884003 w 12192000"/>
              <a:gd name="connsiteY20" fmla="*/ 6148662 h 6219825"/>
              <a:gd name="connsiteX21" fmla="*/ 7578771 w 12192000"/>
              <a:gd name="connsiteY21" fmla="*/ 6116122 h 6219825"/>
              <a:gd name="connsiteX22" fmla="*/ 8623845 w 12192000"/>
              <a:gd name="connsiteY22" fmla="*/ 6029188 h 6219825"/>
              <a:gd name="connsiteX23" fmla="*/ 9479970 w 12192000"/>
              <a:gd name="connsiteY23" fmla="*/ 5925239 h 6219825"/>
              <a:gd name="connsiteX24" fmla="*/ 10629308 w 12192000"/>
              <a:gd name="connsiteY24" fmla="*/ 5731000 h 6219825"/>
              <a:gd name="connsiteX25" fmla="*/ 11998498 w 12192000"/>
              <a:gd name="connsiteY25" fmla="*/ 5404869 h 6219825"/>
              <a:gd name="connsiteX26" fmla="*/ 12192000 w 12192000"/>
              <a:gd name="connsiteY26" fmla="*/ 5347846 h 6219825"/>
              <a:gd name="connsiteX27" fmla="*/ 12192000 w 12192000"/>
              <a:gd name="connsiteY27" fmla="*/ 5402606 h 6219825"/>
              <a:gd name="connsiteX28" fmla="*/ 11829257 w 12192000"/>
              <a:gd name="connsiteY28" fmla="*/ 5507950 h 6219825"/>
              <a:gd name="connsiteX29" fmla="*/ 10939183 w 12192000"/>
              <a:gd name="connsiteY29" fmla="*/ 5722555 h 6219825"/>
              <a:gd name="connsiteX30" fmla="*/ 9985530 w 12192000"/>
              <a:gd name="connsiteY30" fmla="*/ 5902635 h 6219825"/>
              <a:gd name="connsiteX31" fmla="*/ 9186882 w 12192000"/>
              <a:gd name="connsiteY31" fmla="*/ 6018631 h 6219825"/>
              <a:gd name="connsiteX32" fmla="*/ 8578198 w 12192000"/>
              <a:gd name="connsiteY32" fmla="*/ 6088179 h 6219825"/>
              <a:gd name="connsiteX33" fmla="*/ 7864358 w 12192000"/>
              <a:gd name="connsiteY33" fmla="*/ 6149656 h 6219825"/>
              <a:gd name="connsiteX34" fmla="*/ 6935502 w 12192000"/>
              <a:gd name="connsiteY34" fmla="*/ 6201071 h 6219825"/>
              <a:gd name="connsiteX35" fmla="*/ 6477750 w 12192000"/>
              <a:gd name="connsiteY35" fmla="*/ 6214980 h 6219825"/>
              <a:gd name="connsiteX36" fmla="*/ 6362294 w 12192000"/>
              <a:gd name="connsiteY36" fmla="*/ 6219825 h 6219825"/>
              <a:gd name="connsiteX37" fmla="*/ 6057129 w 12192000"/>
              <a:gd name="connsiteY37" fmla="*/ 6219825 h 6219825"/>
              <a:gd name="connsiteX38" fmla="*/ 5977784 w 12192000"/>
              <a:gd name="connsiteY38" fmla="*/ 6215229 h 6219825"/>
              <a:gd name="connsiteX39" fmla="*/ 5265087 w 12192000"/>
              <a:gd name="connsiteY39" fmla="*/ 6178965 h 6219825"/>
              <a:gd name="connsiteX40" fmla="*/ 4346277 w 12192000"/>
              <a:gd name="connsiteY40" fmla="*/ 6116869 h 6219825"/>
              <a:gd name="connsiteX41" fmla="*/ 3373045 w 12192000"/>
              <a:gd name="connsiteY41" fmla="*/ 6018259 h 6219825"/>
              <a:gd name="connsiteX42" fmla="*/ 2362173 w 12192000"/>
              <a:gd name="connsiteY42" fmla="*/ 5899282 h 6219825"/>
              <a:gd name="connsiteX43" fmla="*/ 1233178 w 12192000"/>
              <a:gd name="connsiteY43" fmla="*/ 5726033 h 6219825"/>
              <a:gd name="connsiteX44" fmla="*/ 68500 w 12192000"/>
              <a:gd name="connsiteY44" fmla="*/ 5486226 h 6219825"/>
              <a:gd name="connsiteX45" fmla="*/ 0 w 12192000"/>
              <a:gd name="connsiteY45" fmla="*/ 5468863 h 6219825"/>
              <a:gd name="connsiteX46" fmla="*/ 0 w 12192000"/>
              <a:gd name="connsiteY46" fmla="*/ 5412351 h 6219825"/>
              <a:gd name="connsiteX47" fmla="*/ 72441 w 12192000"/>
              <a:gd name="connsiteY47" fmla="*/ 5431135 h 6219825"/>
              <a:gd name="connsiteX48" fmla="*/ 600716 w 12192000"/>
              <a:gd name="connsiteY48" fmla="*/ 5549555 h 6219825"/>
              <a:gd name="connsiteX49" fmla="*/ 1769512 w 12192000"/>
              <a:gd name="connsiteY49" fmla="*/ 5759811 h 6219825"/>
              <a:gd name="connsiteX50" fmla="*/ 2613554 w 12192000"/>
              <a:gd name="connsiteY50" fmla="*/ 5876802 h 6219825"/>
              <a:gd name="connsiteX51" fmla="*/ 2581134 w 12192000"/>
              <a:gd name="connsiteY51" fmla="*/ 5866867 h 6219825"/>
              <a:gd name="connsiteX52" fmla="*/ 1112635 w 12192000"/>
              <a:gd name="connsiteY52" fmla="*/ 5534031 h 6219825"/>
              <a:gd name="connsiteX53" fmla="*/ 420412 w 12192000"/>
              <a:gd name="connsiteY53" fmla="*/ 5334514 h 6219825"/>
              <a:gd name="connsiteX54" fmla="*/ 0 w 12192000"/>
              <a:gd name="connsiteY54" fmla="*/ 5195539 h 6219825"/>
              <a:gd name="connsiteX55" fmla="*/ 60 w 12192000"/>
              <a:gd name="connsiteY55" fmla="*/ 5105401 h 6219825"/>
              <a:gd name="connsiteX56" fmla="*/ 0 w 12192000"/>
              <a:gd name="connsiteY56" fmla="*/ 5105401 h 6219825"/>
              <a:gd name="connsiteX57" fmla="*/ 0 w 12192000"/>
              <a:gd name="connsiteY57" fmla="*/ 1 h 6219825"/>
              <a:gd name="connsiteX58" fmla="*/ 9834 w 12192000"/>
              <a:gd name="connsiteY58" fmla="*/ 1 h 621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192000" h="6219825">
                <a:moveTo>
                  <a:pt x="6789701" y="6151588"/>
                </a:moveTo>
                <a:lnTo>
                  <a:pt x="6788702" y="6151666"/>
                </a:lnTo>
                <a:cubicBezTo>
                  <a:pt x="6788627" y="6151844"/>
                  <a:pt x="6788551" y="6152022"/>
                  <a:pt x="6788476" y="6152200"/>
                </a:cubicBezTo>
                <a:close/>
                <a:moveTo>
                  <a:pt x="9834" y="0"/>
                </a:moveTo>
                <a:lnTo>
                  <a:pt x="12357" y="1"/>
                </a:lnTo>
                <a:lnTo>
                  <a:pt x="12192000" y="1"/>
                </a:lnTo>
                <a:lnTo>
                  <a:pt x="12192000" y="5105401"/>
                </a:lnTo>
                <a:lnTo>
                  <a:pt x="12191716" y="5105401"/>
                </a:lnTo>
                <a:lnTo>
                  <a:pt x="12192000" y="5256977"/>
                </a:lnTo>
                <a:lnTo>
                  <a:pt x="12061096" y="5296034"/>
                </a:lnTo>
                <a:cubicBezTo>
                  <a:pt x="11933500" y="5332263"/>
                  <a:pt x="11805390" y="5366806"/>
                  <a:pt x="11676800" y="5399652"/>
                </a:cubicBezTo>
                <a:cubicBezTo>
                  <a:pt x="11262789" y="5507204"/>
                  <a:pt x="10845343" y="5600846"/>
                  <a:pt x="10425355" y="5683310"/>
                </a:cubicBezTo>
                <a:cubicBezTo>
                  <a:pt x="10092810" y="5748549"/>
                  <a:pt x="9759033" y="5806970"/>
                  <a:pt x="9424022" y="5858546"/>
                </a:cubicBezTo>
                <a:cubicBezTo>
                  <a:pt x="9102997" y="5908224"/>
                  <a:pt x="8781133" y="5952809"/>
                  <a:pt x="8458419" y="5992303"/>
                </a:cubicBezTo>
                <a:cubicBezTo>
                  <a:pt x="8211360" y="6022481"/>
                  <a:pt x="7963792" y="6048065"/>
                  <a:pt x="7715970" y="6072283"/>
                </a:cubicBezTo>
                <a:lnTo>
                  <a:pt x="6951716" y="6138091"/>
                </a:lnTo>
                <a:lnTo>
                  <a:pt x="6936303" y="6140163"/>
                </a:lnTo>
                <a:lnTo>
                  <a:pt x="6790448" y="6151529"/>
                </a:lnTo>
                <a:lnTo>
                  <a:pt x="6799941" y="6153349"/>
                </a:lnTo>
                <a:cubicBezTo>
                  <a:pt x="6811623" y="6153816"/>
                  <a:pt x="6823734" y="6151642"/>
                  <a:pt x="6835432" y="6151642"/>
                </a:cubicBezTo>
                <a:cubicBezTo>
                  <a:pt x="6851580" y="6151642"/>
                  <a:pt x="6867729" y="6149034"/>
                  <a:pt x="6884003" y="6148662"/>
                </a:cubicBezTo>
                <a:cubicBezTo>
                  <a:pt x="7115805" y="6143198"/>
                  <a:pt x="7347351" y="6131026"/>
                  <a:pt x="7578771" y="6116122"/>
                </a:cubicBezTo>
                <a:cubicBezTo>
                  <a:pt x="7927552" y="6093644"/>
                  <a:pt x="8276080" y="6065453"/>
                  <a:pt x="8623845" y="6029188"/>
                </a:cubicBezTo>
                <a:cubicBezTo>
                  <a:pt x="8909939" y="5999878"/>
                  <a:pt x="9195310" y="5965228"/>
                  <a:pt x="9479970" y="5925239"/>
                </a:cubicBezTo>
                <a:cubicBezTo>
                  <a:pt x="9864901" y="5870842"/>
                  <a:pt x="10248014" y="5806101"/>
                  <a:pt x="10629308" y="5731000"/>
                </a:cubicBezTo>
                <a:cubicBezTo>
                  <a:pt x="11090114" y="5639842"/>
                  <a:pt x="11546975" y="5532291"/>
                  <a:pt x="11998498" y="5404869"/>
                </a:cubicBezTo>
                <a:lnTo>
                  <a:pt x="12192000" y="5347846"/>
                </a:lnTo>
                <a:lnTo>
                  <a:pt x="12192000" y="5402606"/>
                </a:lnTo>
                <a:lnTo>
                  <a:pt x="11829257" y="5507950"/>
                </a:lnTo>
                <a:cubicBezTo>
                  <a:pt x="11534769" y="5587680"/>
                  <a:pt x="11238120" y="5658596"/>
                  <a:pt x="10939183" y="5722555"/>
                </a:cubicBezTo>
                <a:cubicBezTo>
                  <a:pt x="10622824" y="5790365"/>
                  <a:pt x="10304941" y="5850387"/>
                  <a:pt x="9985530" y="5902635"/>
                </a:cubicBezTo>
                <a:cubicBezTo>
                  <a:pt x="9720036" y="5946102"/>
                  <a:pt x="9453814" y="5984764"/>
                  <a:pt x="9186882" y="6018631"/>
                </a:cubicBezTo>
                <a:cubicBezTo>
                  <a:pt x="8984197" y="6044216"/>
                  <a:pt x="8781514" y="6068309"/>
                  <a:pt x="8578198" y="6088179"/>
                </a:cubicBezTo>
                <a:lnTo>
                  <a:pt x="7864358" y="6149656"/>
                </a:lnTo>
                <a:cubicBezTo>
                  <a:pt x="7554994" y="6172009"/>
                  <a:pt x="7245502" y="6189895"/>
                  <a:pt x="6935502" y="6201071"/>
                </a:cubicBezTo>
                <a:lnTo>
                  <a:pt x="6477750" y="6214980"/>
                </a:lnTo>
                <a:cubicBezTo>
                  <a:pt x="6439195" y="6212895"/>
                  <a:pt x="6400529" y="6214521"/>
                  <a:pt x="6362294" y="6219825"/>
                </a:cubicBezTo>
                <a:lnTo>
                  <a:pt x="6057129" y="6219825"/>
                </a:lnTo>
                <a:lnTo>
                  <a:pt x="5977784" y="6215229"/>
                </a:lnTo>
                <a:lnTo>
                  <a:pt x="5265087" y="6178965"/>
                </a:lnTo>
                <a:cubicBezTo>
                  <a:pt x="4958267" y="6166544"/>
                  <a:pt x="4651826" y="6146055"/>
                  <a:pt x="4346277" y="6116869"/>
                </a:cubicBezTo>
                <a:lnTo>
                  <a:pt x="3373045" y="6018259"/>
                </a:lnTo>
                <a:cubicBezTo>
                  <a:pt x="3035412" y="5983982"/>
                  <a:pt x="2698456" y="5944327"/>
                  <a:pt x="2362173" y="5899282"/>
                </a:cubicBezTo>
                <a:cubicBezTo>
                  <a:pt x="1984692" y="5849108"/>
                  <a:pt x="1608364" y="5791358"/>
                  <a:pt x="1233178" y="5726033"/>
                </a:cubicBezTo>
                <a:cubicBezTo>
                  <a:pt x="842181" y="5657291"/>
                  <a:pt x="453758" y="5578770"/>
                  <a:pt x="68500" y="5486226"/>
                </a:cubicBezTo>
                <a:lnTo>
                  <a:pt x="0" y="5468863"/>
                </a:lnTo>
                <a:lnTo>
                  <a:pt x="0" y="5412351"/>
                </a:lnTo>
                <a:lnTo>
                  <a:pt x="72441" y="5431135"/>
                </a:lnTo>
                <a:cubicBezTo>
                  <a:pt x="247961" y="5473331"/>
                  <a:pt x="424164" y="5512608"/>
                  <a:pt x="600716" y="5549555"/>
                </a:cubicBezTo>
                <a:cubicBezTo>
                  <a:pt x="988279" y="5630403"/>
                  <a:pt x="1378133" y="5699330"/>
                  <a:pt x="1769512" y="5759811"/>
                </a:cubicBezTo>
                <a:cubicBezTo>
                  <a:pt x="2052426" y="5803406"/>
                  <a:pt x="2335725" y="5843519"/>
                  <a:pt x="2613554" y="5876802"/>
                </a:cubicBezTo>
                <a:cubicBezTo>
                  <a:pt x="2605544" y="5879410"/>
                  <a:pt x="2594611" y="5869350"/>
                  <a:pt x="2581134" y="5866867"/>
                </a:cubicBezTo>
                <a:cubicBezTo>
                  <a:pt x="2087178" y="5774877"/>
                  <a:pt x="1597684" y="5663937"/>
                  <a:pt x="1112635" y="5534031"/>
                </a:cubicBezTo>
                <a:cubicBezTo>
                  <a:pt x="880453" y="5471934"/>
                  <a:pt x="649713" y="5405428"/>
                  <a:pt x="420412" y="5334514"/>
                </a:cubicBezTo>
                <a:lnTo>
                  <a:pt x="0" y="5195539"/>
                </a:lnTo>
                <a:lnTo>
                  <a:pt x="60" y="5105401"/>
                </a:lnTo>
                <a:lnTo>
                  <a:pt x="0" y="5105401"/>
                </a:lnTo>
                <a:lnTo>
                  <a:pt x="0" y="1"/>
                </a:lnTo>
                <a:lnTo>
                  <a:pt x="9834" y="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6DF9F99C-8BD7-04E9-A42A-173D327BA11E}"/>
              </a:ext>
            </a:extLst>
          </p:cNvPr>
          <p:cNvPicPr>
            <a:picLocks noChangeAspect="1"/>
          </p:cNvPicPr>
          <p:nvPr/>
        </p:nvPicPr>
        <p:blipFill>
          <a:blip r:embed="rId2"/>
          <a:stretch>
            <a:fillRect/>
          </a:stretch>
        </p:blipFill>
        <p:spPr>
          <a:xfrm>
            <a:off x="4035070" y="228600"/>
            <a:ext cx="6273800" cy="4953000"/>
          </a:xfrm>
          <a:prstGeom prst="rect">
            <a:avLst/>
          </a:prstGeom>
          <a:ln>
            <a:noFill/>
          </a:ln>
        </p:spPr>
      </p:pic>
      <p:sp>
        <p:nvSpPr>
          <p:cNvPr id="3" name="TextBox 2">
            <a:extLst>
              <a:ext uri="{FF2B5EF4-FFF2-40B4-BE49-F238E27FC236}">
                <a16:creationId xmlns:a16="http://schemas.microsoft.com/office/drawing/2014/main" id="{52D03E43-BE3A-D6CA-759B-91018B5913A7}"/>
              </a:ext>
            </a:extLst>
          </p:cNvPr>
          <p:cNvSpPr txBox="1"/>
          <p:nvPr/>
        </p:nvSpPr>
        <p:spPr>
          <a:xfrm>
            <a:off x="1806930" y="937626"/>
            <a:ext cx="1541327" cy="3534948"/>
          </a:xfrm>
          <a:prstGeom prst="rect">
            <a:avLst/>
          </a:prstGeom>
          <a:noFill/>
          <a:ln w="28575">
            <a:solidFill>
              <a:schemeClr val="tx1">
                <a:lumMod val="65000"/>
                <a:lumOff val="35000"/>
              </a:schemeClr>
            </a:solidFill>
          </a:ln>
        </p:spPr>
        <p:txBody>
          <a:bodyPr wrap="square" rtlCol="0">
            <a:spAutoFit/>
          </a:bodyPr>
          <a:lstStyle/>
          <a:p>
            <a:pPr defTabSz="667512">
              <a:spcAft>
                <a:spcPts val="600"/>
              </a:spcAft>
            </a:pPr>
            <a:r>
              <a:rPr lang="en-AU" sz="1314" kern="1200">
                <a:solidFill>
                  <a:schemeClr val="tx1"/>
                </a:solidFill>
                <a:latin typeface="Calibri" panose="020F0502020204030204" pitchFamily="34" charset="0"/>
                <a:ea typeface="+mn-ea"/>
                <a:cs typeface="Times New Roman" panose="02020603050405020304" pitchFamily="18" charset="0"/>
              </a:rPr>
              <a:t>Emerging research has also demonstrated that combining opioids with GABAergic medications (that is, medications that affect the action of </a:t>
            </a:r>
            <a:r>
              <a:rPr lang="en-AU" sz="1314" kern="1200" err="1">
                <a:solidFill>
                  <a:schemeClr val="tx1"/>
                </a:solidFill>
                <a:latin typeface="Calibri" panose="020F0502020204030204" pitchFamily="34" charset="0"/>
                <a:ea typeface="+mn-ea"/>
                <a:cs typeface="Times New Roman" panose="02020603050405020304" pitchFamily="18" charset="0"/>
              </a:rPr>
              <a:t>γ</a:t>
            </a:r>
            <a:r>
              <a:rPr lang="en-AU" sz="1314" kern="1200">
                <a:solidFill>
                  <a:schemeClr val="tx1"/>
                </a:solidFill>
                <a:latin typeface="Calibri" panose="020F0502020204030204" pitchFamily="34" charset="0"/>
                <a:ea typeface="+mn-ea"/>
                <a:cs typeface="Times New Roman" panose="02020603050405020304" pitchFamily="18" charset="0"/>
              </a:rPr>
              <a:t>-aminobutyric acid), such as gabapentin and pregabalin also increases the risk of opioid overdose, especially in patients with HDKF</a:t>
            </a:r>
            <a:r>
              <a:rPr lang="en-AU" sz="1314" kern="1200">
                <a:solidFill>
                  <a:schemeClr val="tx1"/>
                </a:solidFill>
                <a:latin typeface="+mn-lt"/>
                <a:ea typeface="+mn-ea"/>
                <a:cs typeface="+mn-cs"/>
              </a:rPr>
              <a:t> </a:t>
            </a:r>
            <a:r>
              <a:rPr lang="en-AU" sz="1314" kern="1200">
                <a:solidFill>
                  <a:schemeClr val="tx1"/>
                </a:solidFill>
                <a:latin typeface="Calibri" panose="020F0502020204030204" pitchFamily="34" charset="0"/>
                <a:ea typeface="+mn-ea"/>
                <a:cs typeface="Times New Roman" panose="02020603050405020304" pitchFamily="18" charset="0"/>
              </a:rPr>
              <a:t>(Ref 3)</a:t>
            </a:r>
            <a:endParaRPr lang="en-US"/>
          </a:p>
        </p:txBody>
      </p:sp>
      <p:sp>
        <p:nvSpPr>
          <p:cNvPr id="4" name="Rounded Rectangle 3">
            <a:extLst>
              <a:ext uri="{FF2B5EF4-FFF2-40B4-BE49-F238E27FC236}">
                <a16:creationId xmlns:a16="http://schemas.microsoft.com/office/drawing/2014/main" id="{B37CD031-6A28-420A-3667-4307FE7C304D}"/>
              </a:ext>
            </a:extLst>
          </p:cNvPr>
          <p:cNvSpPr/>
          <p:nvPr/>
        </p:nvSpPr>
        <p:spPr>
          <a:xfrm>
            <a:off x="5018326" y="455117"/>
            <a:ext cx="2090536" cy="619444"/>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a:extLst>
              <a:ext uri="{FF2B5EF4-FFF2-40B4-BE49-F238E27FC236}">
                <a16:creationId xmlns:a16="http://schemas.microsoft.com/office/drawing/2014/main" id="{FDB9F230-1824-2A2B-59F2-C962E9C9320E}"/>
              </a:ext>
            </a:extLst>
          </p:cNvPr>
          <p:cNvSpPr/>
          <p:nvPr/>
        </p:nvSpPr>
        <p:spPr>
          <a:xfrm>
            <a:off x="8092118" y="490235"/>
            <a:ext cx="920501" cy="274604"/>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6D09AEA4-BA5C-A652-F0F9-E65E11E3F552}"/>
              </a:ext>
            </a:extLst>
          </p:cNvPr>
          <p:cNvSpPr/>
          <p:nvPr/>
        </p:nvSpPr>
        <p:spPr>
          <a:xfrm>
            <a:off x="5018326" y="2209044"/>
            <a:ext cx="744090" cy="221452"/>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a:extLst>
              <a:ext uri="{FF2B5EF4-FFF2-40B4-BE49-F238E27FC236}">
                <a16:creationId xmlns:a16="http://schemas.microsoft.com/office/drawing/2014/main" id="{AD2366CD-2A79-CFFF-2D4C-88D71251CD92}"/>
              </a:ext>
            </a:extLst>
          </p:cNvPr>
          <p:cNvSpPr/>
          <p:nvPr/>
        </p:nvSpPr>
        <p:spPr>
          <a:xfrm>
            <a:off x="6057900" y="2209044"/>
            <a:ext cx="751429" cy="221452"/>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a:extLst>
              <a:ext uri="{FF2B5EF4-FFF2-40B4-BE49-F238E27FC236}">
                <a16:creationId xmlns:a16="http://schemas.microsoft.com/office/drawing/2014/main" id="{1104BE7C-4FBB-D760-B4D0-D48625CD37AC}"/>
              </a:ext>
            </a:extLst>
          </p:cNvPr>
          <p:cNvSpPr/>
          <p:nvPr/>
        </p:nvSpPr>
        <p:spPr>
          <a:xfrm>
            <a:off x="5118930" y="3280883"/>
            <a:ext cx="1877939" cy="876962"/>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a:extLst>
              <a:ext uri="{FF2B5EF4-FFF2-40B4-BE49-F238E27FC236}">
                <a16:creationId xmlns:a16="http://schemas.microsoft.com/office/drawing/2014/main" id="{9504E1E6-F94A-EC70-57AA-A78748CFAA7E}"/>
              </a:ext>
            </a:extLst>
          </p:cNvPr>
          <p:cNvSpPr/>
          <p:nvPr/>
        </p:nvSpPr>
        <p:spPr>
          <a:xfrm>
            <a:off x="8171091" y="2209044"/>
            <a:ext cx="841528" cy="806094"/>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1305B39-6FAA-1505-C651-6FFCE0479F74}"/>
              </a:ext>
            </a:extLst>
          </p:cNvPr>
          <p:cNvSpPr txBox="1"/>
          <p:nvPr/>
        </p:nvSpPr>
        <p:spPr>
          <a:xfrm>
            <a:off x="0" y="6488668"/>
            <a:ext cx="1203158" cy="369332"/>
          </a:xfrm>
          <a:prstGeom prst="rect">
            <a:avLst/>
          </a:prstGeom>
          <a:noFill/>
        </p:spPr>
        <p:txBody>
          <a:bodyPr wrap="square" rtlCol="0">
            <a:spAutoFit/>
          </a:bodyPr>
          <a:lstStyle/>
          <a:p>
            <a:r>
              <a:rPr lang="en-US" dirty="0"/>
              <a:t>Ref 1 &amp; 3.</a:t>
            </a:r>
          </a:p>
        </p:txBody>
      </p:sp>
    </p:spTree>
    <p:extLst>
      <p:ext uri="{BB962C8B-B14F-4D97-AF65-F5344CB8AC3E}">
        <p14:creationId xmlns:p14="http://schemas.microsoft.com/office/powerpoint/2010/main" val="3371848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B9CF15-8518-7328-B8B0-83146B080656}"/>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2600"/>
              <a:t>R</a:t>
            </a:r>
            <a:r>
              <a:rPr lang="en-US" sz="2600">
                <a:effectLst/>
              </a:rPr>
              <a:t>eturn to holistic pain management, where improved function and wellbeing are target outcomes, and non-pharmacological modalities &amp; </a:t>
            </a:r>
            <a:r>
              <a:rPr lang="en-US" sz="2600"/>
              <a:t>n</a:t>
            </a:r>
            <a:r>
              <a:rPr lang="en-US" sz="2600">
                <a:effectLst/>
              </a:rPr>
              <a:t>on-opioid pharmacotherapies form part of multimodal </a:t>
            </a:r>
            <a:r>
              <a:rPr lang="en-US" sz="2600"/>
              <a:t>t</a:t>
            </a:r>
            <a:r>
              <a:rPr lang="en-US" sz="2600">
                <a:effectLst/>
              </a:rPr>
              <a:t>herapy</a:t>
            </a:r>
            <a:endParaRPr lang="en-US" sz="2600"/>
          </a:p>
        </p:txBody>
      </p:sp>
      <p:sp>
        <p:nvSpPr>
          <p:cNvPr id="25"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38A44DD-3D23-76E6-C0CA-42C607FD95D4}"/>
              </a:ext>
            </a:extLst>
          </p:cNvPr>
          <p:cNvPicPr>
            <a:picLocks noChangeAspect="1"/>
          </p:cNvPicPr>
          <p:nvPr/>
        </p:nvPicPr>
        <p:blipFill rotWithShape="1">
          <a:blip r:embed="rId2"/>
          <a:srcRect l="6103" t="2410"/>
          <a:stretch/>
        </p:blipFill>
        <p:spPr>
          <a:xfrm>
            <a:off x="1291621" y="2642616"/>
            <a:ext cx="3671254" cy="3605784"/>
          </a:xfrm>
          <a:prstGeom prst="rect">
            <a:avLst/>
          </a:prstGeom>
        </p:spPr>
      </p:pic>
      <p:pic>
        <p:nvPicPr>
          <p:cNvPr id="5" name="Picture 4">
            <a:extLst>
              <a:ext uri="{FF2B5EF4-FFF2-40B4-BE49-F238E27FC236}">
                <a16:creationId xmlns:a16="http://schemas.microsoft.com/office/drawing/2014/main" id="{014D9594-0DF4-8403-2D00-54800F3E5072}"/>
              </a:ext>
            </a:extLst>
          </p:cNvPr>
          <p:cNvPicPr>
            <a:picLocks noChangeAspect="1"/>
          </p:cNvPicPr>
          <p:nvPr/>
        </p:nvPicPr>
        <p:blipFill rotWithShape="1">
          <a:blip r:embed="rId3"/>
          <a:srcRect l="7751" t="1428" r="13448" b="1"/>
          <a:stretch/>
        </p:blipFill>
        <p:spPr>
          <a:xfrm>
            <a:off x="7159006" y="2642616"/>
            <a:ext cx="3805395" cy="3605784"/>
          </a:xfrm>
          <a:prstGeom prst="rect">
            <a:avLst/>
          </a:prstGeom>
        </p:spPr>
      </p:pic>
    </p:spTree>
    <p:extLst>
      <p:ext uri="{BB962C8B-B14F-4D97-AF65-F5344CB8AC3E}">
        <p14:creationId xmlns:p14="http://schemas.microsoft.com/office/powerpoint/2010/main" val="20967396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6BE9B51-B63A-3C25-88CB-37CED2482F16}"/>
              </a:ext>
            </a:extLst>
          </p:cNvPr>
          <p:cNvPicPr>
            <a:picLocks noChangeAspect="1"/>
          </p:cNvPicPr>
          <p:nvPr/>
        </p:nvPicPr>
        <p:blipFill rotWithShape="1">
          <a:blip r:embed="rId2"/>
          <a:srcRect l="6103" t="2410"/>
          <a:stretch/>
        </p:blipFill>
        <p:spPr>
          <a:xfrm>
            <a:off x="408214" y="189030"/>
            <a:ext cx="6776981" cy="6650636"/>
          </a:xfrm>
          <a:prstGeom prst="rect">
            <a:avLst/>
          </a:prstGeom>
        </p:spPr>
      </p:pic>
      <p:sp>
        <p:nvSpPr>
          <p:cNvPr id="3" name="Text Box 25">
            <a:extLst>
              <a:ext uri="{FF2B5EF4-FFF2-40B4-BE49-F238E27FC236}">
                <a16:creationId xmlns:a16="http://schemas.microsoft.com/office/drawing/2014/main" id="{A73DDA8B-CDCF-1FFA-9001-2024A517D65E}"/>
              </a:ext>
            </a:extLst>
          </p:cNvPr>
          <p:cNvSpPr txBox="1"/>
          <p:nvPr/>
        </p:nvSpPr>
        <p:spPr>
          <a:xfrm>
            <a:off x="6122871" y="354001"/>
            <a:ext cx="2124648" cy="1342452"/>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AU" sz="1600" kern="100" dirty="0">
                <a:effectLst/>
                <a:latin typeface="Calibri" panose="020F0502020204030204" pitchFamily="34" charset="0"/>
                <a:ea typeface="Calibri" panose="020F0502020204030204" pitchFamily="34" charset="0"/>
                <a:cs typeface="Times New Roman" panose="02020603050405020304" pitchFamily="18" charset="0"/>
              </a:rPr>
              <a:t>the need for systemic NSAIDs has been shown to be reduced by 40% with the use of topical NSAIDs</a:t>
            </a:r>
          </a:p>
        </p:txBody>
      </p:sp>
      <p:sp>
        <p:nvSpPr>
          <p:cNvPr id="4" name="Text Box 26">
            <a:extLst>
              <a:ext uri="{FF2B5EF4-FFF2-40B4-BE49-F238E27FC236}">
                <a16:creationId xmlns:a16="http://schemas.microsoft.com/office/drawing/2014/main" id="{4F3E7C72-60EC-C23C-73F4-30DD7F31C0C8}"/>
              </a:ext>
            </a:extLst>
          </p:cNvPr>
          <p:cNvSpPr txBox="1"/>
          <p:nvPr/>
        </p:nvSpPr>
        <p:spPr>
          <a:xfrm>
            <a:off x="8520155" y="1275723"/>
            <a:ext cx="2561474" cy="841459"/>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AU" sz="1600" kern="100" dirty="0">
                <a:effectLst/>
                <a:latin typeface="Calibri" panose="020F0502020204030204" pitchFamily="34" charset="0"/>
                <a:ea typeface="Calibri" panose="020F0502020204030204" pitchFamily="34" charset="0"/>
                <a:cs typeface="Times New Roman" panose="02020603050405020304" pitchFamily="18" charset="0"/>
              </a:rPr>
              <a:t>Capsaicin cream or patches can be used for treatment of peripheral neuropathy</a:t>
            </a:r>
          </a:p>
        </p:txBody>
      </p:sp>
      <p:sp>
        <p:nvSpPr>
          <p:cNvPr id="5" name="Text Box 27">
            <a:extLst>
              <a:ext uri="{FF2B5EF4-FFF2-40B4-BE49-F238E27FC236}">
                <a16:creationId xmlns:a16="http://schemas.microsoft.com/office/drawing/2014/main" id="{A35841D8-BE44-0990-10EE-DFDCA7838457}"/>
              </a:ext>
            </a:extLst>
          </p:cNvPr>
          <p:cNvSpPr txBox="1"/>
          <p:nvPr/>
        </p:nvSpPr>
        <p:spPr>
          <a:xfrm>
            <a:off x="7107616" y="4119814"/>
            <a:ext cx="2825079" cy="1547060"/>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AU" sz="1600" kern="100" dirty="0">
                <a:effectLst/>
                <a:latin typeface="Calibri" panose="020F0502020204030204" pitchFamily="34" charset="0"/>
                <a:ea typeface="Calibri" panose="020F0502020204030204" pitchFamily="34" charset="0"/>
                <a:cs typeface="Times New Roman" panose="02020603050405020304" pitchFamily="18" charset="0"/>
              </a:rPr>
              <a:t>Ketamine &amp; cannabinoids  -evidence for use in kidney disease continues to be lacking and therefore it cannot be recommended for use at this time</a:t>
            </a:r>
          </a:p>
        </p:txBody>
      </p:sp>
    </p:spTree>
    <p:extLst>
      <p:ext uri="{BB962C8B-B14F-4D97-AF65-F5344CB8AC3E}">
        <p14:creationId xmlns:p14="http://schemas.microsoft.com/office/powerpoint/2010/main" val="31178603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AA09C75-A482-1937-4956-B7687A43EF6D}"/>
              </a:ext>
            </a:extLst>
          </p:cNvPr>
          <p:cNvPicPr>
            <a:picLocks noChangeAspect="1"/>
          </p:cNvPicPr>
          <p:nvPr/>
        </p:nvPicPr>
        <p:blipFill rotWithShape="1">
          <a:blip r:embed="rId2"/>
          <a:srcRect l="7751" t="1428" r="13448" b="1"/>
          <a:stretch/>
        </p:blipFill>
        <p:spPr>
          <a:xfrm>
            <a:off x="5953716" y="522515"/>
            <a:ext cx="6238284" cy="5910942"/>
          </a:xfrm>
          <a:prstGeom prst="rect">
            <a:avLst/>
          </a:prstGeom>
        </p:spPr>
      </p:pic>
      <p:sp>
        <p:nvSpPr>
          <p:cNvPr id="3" name="TextBox 2">
            <a:extLst>
              <a:ext uri="{FF2B5EF4-FFF2-40B4-BE49-F238E27FC236}">
                <a16:creationId xmlns:a16="http://schemas.microsoft.com/office/drawing/2014/main" id="{2CEFF126-97C9-562B-EB78-ADA326C262D9}"/>
              </a:ext>
            </a:extLst>
          </p:cNvPr>
          <p:cNvSpPr txBox="1"/>
          <p:nvPr/>
        </p:nvSpPr>
        <p:spPr>
          <a:xfrm>
            <a:off x="342900" y="522515"/>
            <a:ext cx="3837214" cy="2031325"/>
          </a:xfrm>
          <a:prstGeom prst="rect">
            <a:avLst/>
          </a:prstGeom>
          <a:noFill/>
        </p:spPr>
        <p:txBody>
          <a:bodyPr wrap="square" rtlCol="0">
            <a:spAutoFit/>
          </a:bodyPr>
          <a:lstStyle/>
          <a:p>
            <a:r>
              <a:rPr lang="en-AU" dirty="0">
                <a:latin typeface="Calibri" panose="020F0502020204030204" pitchFamily="34" charset="0"/>
                <a:ea typeface="Calibri" panose="020F0502020204030204" pitchFamily="34" charset="0"/>
                <a:cs typeface="Times New Roman" panose="02020603050405020304" pitchFamily="18" charset="0"/>
              </a:rPr>
              <a:t>E</a:t>
            </a:r>
            <a:r>
              <a:rPr lang="en-AU" sz="1800" dirty="0">
                <a:effectLst/>
                <a:latin typeface="Calibri" panose="020F0502020204030204" pitchFamily="34" charset="0"/>
                <a:ea typeface="Calibri" panose="020F0502020204030204" pitchFamily="34" charset="0"/>
                <a:cs typeface="Times New Roman" panose="02020603050405020304" pitchFamily="18" charset="0"/>
              </a:rPr>
              <a:t>vidence for most of these strategies is limited generally – even more so in CKD &amp; ESKD</a:t>
            </a:r>
          </a:p>
          <a:p>
            <a:r>
              <a:rPr lang="en-AU" sz="1800" dirty="0">
                <a:effectLst/>
                <a:latin typeface="Calibri" panose="020F0502020204030204" pitchFamily="34" charset="0"/>
                <a:ea typeface="Calibri" panose="020F0502020204030204" pitchFamily="34" charset="0"/>
                <a:cs typeface="Times New Roman" panose="02020603050405020304" pitchFamily="18" charset="0"/>
              </a:rPr>
              <a:t>However, they carry a relatively low risk of adverse effects and potentially little downside; except for some interventional therapies.</a:t>
            </a:r>
            <a:r>
              <a:rPr lang="en-AU" dirty="0">
                <a:effectLst/>
              </a:rPr>
              <a:t> </a:t>
            </a:r>
            <a:endParaRPr lang="en-US" dirty="0"/>
          </a:p>
        </p:txBody>
      </p:sp>
      <p:sp>
        <p:nvSpPr>
          <p:cNvPr id="4" name="Text Box 31">
            <a:extLst>
              <a:ext uri="{FF2B5EF4-FFF2-40B4-BE49-F238E27FC236}">
                <a16:creationId xmlns:a16="http://schemas.microsoft.com/office/drawing/2014/main" id="{117AC84B-8CFE-73B7-2A32-207E2B9FDDC7}"/>
              </a:ext>
            </a:extLst>
          </p:cNvPr>
          <p:cNvSpPr txBox="1"/>
          <p:nvPr/>
        </p:nvSpPr>
        <p:spPr>
          <a:xfrm>
            <a:off x="299357" y="2950106"/>
            <a:ext cx="1962150" cy="1802367"/>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AU" sz="1400" kern="100" dirty="0">
                <a:effectLst/>
                <a:latin typeface="Calibri" panose="020F0502020204030204" pitchFamily="34" charset="0"/>
                <a:ea typeface="Calibri" panose="020F0502020204030204" pitchFamily="34" charset="0"/>
                <a:cs typeface="Times New Roman" panose="02020603050405020304" pitchFamily="18" charset="0"/>
              </a:rPr>
              <a:t>CBT - systematic reviews in chronic pain have shown modest positive effects on pain and mood in non CKD.</a:t>
            </a:r>
          </a:p>
          <a:p>
            <a:r>
              <a:rPr lang="en-AU" sz="1400" kern="100" dirty="0">
                <a:effectLst/>
                <a:latin typeface="Calibri" panose="020F0502020204030204" pitchFamily="34" charset="0"/>
                <a:ea typeface="Calibri" panose="020F0502020204030204" pitchFamily="34" charset="0"/>
                <a:cs typeface="Times New Roman" panose="02020603050405020304" pitchFamily="18" charset="0"/>
              </a:rPr>
              <a:t>Few studies in CKD but still some positive findings reported.</a:t>
            </a:r>
          </a:p>
        </p:txBody>
      </p:sp>
      <p:sp>
        <p:nvSpPr>
          <p:cNvPr id="5" name="Text Box 29">
            <a:extLst>
              <a:ext uri="{FF2B5EF4-FFF2-40B4-BE49-F238E27FC236}">
                <a16:creationId xmlns:a16="http://schemas.microsoft.com/office/drawing/2014/main" id="{1122B97F-1408-D976-CB52-EC90C5778CC5}"/>
              </a:ext>
            </a:extLst>
          </p:cNvPr>
          <p:cNvSpPr txBox="1"/>
          <p:nvPr/>
        </p:nvSpPr>
        <p:spPr>
          <a:xfrm>
            <a:off x="342900" y="4945700"/>
            <a:ext cx="3857625" cy="1802367"/>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AU" sz="1400" kern="100" dirty="0">
                <a:effectLst/>
                <a:latin typeface="Calibri" panose="020F0502020204030204" pitchFamily="34" charset="0"/>
                <a:ea typeface="Calibri" panose="020F0502020204030204" pitchFamily="34" charset="0"/>
                <a:cs typeface="Times New Roman" panose="02020603050405020304" pitchFamily="18" charset="0"/>
              </a:rPr>
              <a:t>Evidence for exercise therapy in patients with kidney disease has been largely positive, and data are more robust for exercise than for other nonpharmacologic strategies – studies have shown reduced pain, improved functioning as well as reduced depressive symptoms, better sleep quality, and higher </a:t>
            </a:r>
            <a:r>
              <a:rPr lang="en-AU" sz="1400" kern="100" dirty="0" err="1">
                <a:effectLst/>
                <a:latin typeface="Calibri" panose="020F0502020204030204" pitchFamily="34" charset="0"/>
                <a:ea typeface="Calibri" panose="020F0502020204030204" pitchFamily="34" charset="0"/>
                <a:cs typeface="Times New Roman" panose="02020603050405020304" pitchFamily="18" charset="0"/>
              </a:rPr>
              <a:t>HRQoL</a:t>
            </a:r>
            <a:r>
              <a:rPr lang="en-AU" sz="1400" kern="100" dirty="0">
                <a:effectLst/>
                <a:latin typeface="Calibri" panose="020F0502020204030204" pitchFamily="34" charset="0"/>
                <a:ea typeface="Calibri" panose="020F0502020204030204" pitchFamily="34" charset="0"/>
                <a:cs typeface="Times New Roman" panose="02020603050405020304" pitchFamily="18" charset="0"/>
              </a:rPr>
              <a:t>. Reduced muscle spasm have also been reported.</a:t>
            </a:r>
          </a:p>
        </p:txBody>
      </p:sp>
      <p:sp>
        <p:nvSpPr>
          <p:cNvPr id="6" name="Text Box 33">
            <a:extLst>
              <a:ext uri="{FF2B5EF4-FFF2-40B4-BE49-F238E27FC236}">
                <a16:creationId xmlns:a16="http://schemas.microsoft.com/office/drawing/2014/main" id="{1C96182D-47BC-523E-A06E-D6B4E73F42F9}"/>
              </a:ext>
            </a:extLst>
          </p:cNvPr>
          <p:cNvSpPr txBox="1"/>
          <p:nvPr/>
        </p:nvSpPr>
        <p:spPr>
          <a:xfrm>
            <a:off x="4698814" y="139224"/>
            <a:ext cx="1819275" cy="2259791"/>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AU" sz="1100" b="1" kern="100" dirty="0">
                <a:effectLst/>
                <a:latin typeface="Calibri" panose="020F0502020204030204" pitchFamily="34" charset="0"/>
                <a:ea typeface="Calibri" panose="020F0502020204030204" pitchFamily="34" charset="0"/>
                <a:cs typeface="Times New Roman" panose="02020603050405020304" pitchFamily="18" charset="0"/>
              </a:rPr>
              <a:t>Acupuncture</a:t>
            </a:r>
            <a:r>
              <a:rPr lang="en-AU" sz="1100" kern="100" dirty="0">
                <a:effectLst/>
                <a:latin typeface="Calibri" panose="020F0502020204030204" pitchFamily="34" charset="0"/>
                <a:ea typeface="Calibri" panose="020F0502020204030204" pitchFamily="34" charset="0"/>
                <a:cs typeface="Times New Roman" panose="02020603050405020304" pitchFamily="18" charset="0"/>
              </a:rPr>
              <a:t> has evidence in chronic LBP in non CKD</a:t>
            </a:r>
          </a:p>
          <a:p>
            <a:r>
              <a:rPr lang="en-AU" sz="1100" b="1" kern="100" dirty="0">
                <a:effectLst/>
                <a:latin typeface="Calibri" panose="020F0502020204030204" pitchFamily="34" charset="0"/>
                <a:ea typeface="Calibri" panose="020F0502020204030204" pitchFamily="34" charset="0"/>
                <a:cs typeface="Times New Roman" panose="02020603050405020304" pitchFamily="18" charset="0"/>
              </a:rPr>
              <a:t>Massage</a:t>
            </a:r>
            <a:r>
              <a:rPr lang="en-AU" sz="1100" kern="100" dirty="0">
                <a:effectLst/>
                <a:latin typeface="Calibri" panose="020F0502020204030204" pitchFamily="34" charset="0"/>
                <a:ea typeface="Calibri" panose="020F0502020204030204" pitchFamily="34" charset="0"/>
                <a:cs typeface="Times New Roman" panose="02020603050405020304" pitchFamily="18" charset="0"/>
              </a:rPr>
              <a:t>- LBP &amp; shoulder pain in general pop.</a:t>
            </a:r>
          </a:p>
          <a:p>
            <a:r>
              <a:rPr lang="en-AU" sz="1100" kern="100" dirty="0">
                <a:effectLst/>
                <a:latin typeface="Calibri" panose="020F0502020204030204" pitchFamily="34" charset="0"/>
                <a:ea typeface="Calibri" panose="020F0502020204030204" pitchFamily="34" charset="0"/>
                <a:cs typeface="Times New Roman" panose="02020603050405020304" pitchFamily="18" charset="0"/>
              </a:rPr>
              <a:t>Intradialytic muscle cramps some evidence.</a:t>
            </a:r>
          </a:p>
          <a:p>
            <a:r>
              <a:rPr lang="en-AU" sz="1100" kern="100" dirty="0">
                <a:effectLst/>
                <a:latin typeface="Calibri" panose="020F0502020204030204" pitchFamily="34" charset="0"/>
                <a:ea typeface="Calibri" panose="020F0502020204030204" pitchFamily="34" charset="0"/>
                <a:cs typeface="Times New Roman" panose="02020603050405020304" pitchFamily="18" charset="0"/>
              </a:rPr>
              <a:t>modalities such as music therapy have been used for patients with ESRD receiving HD and shown decreased pain and anxiety experienced during HD sessions</a:t>
            </a:r>
          </a:p>
          <a:p>
            <a:r>
              <a:rPr lang="en-AU" sz="11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7" name="TextBox 6">
            <a:extLst>
              <a:ext uri="{FF2B5EF4-FFF2-40B4-BE49-F238E27FC236}">
                <a16:creationId xmlns:a16="http://schemas.microsoft.com/office/drawing/2014/main" id="{BDFC05E2-686C-B5E5-CC98-00425A076CDD}"/>
              </a:ext>
            </a:extLst>
          </p:cNvPr>
          <p:cNvSpPr txBox="1"/>
          <p:nvPr/>
        </p:nvSpPr>
        <p:spPr>
          <a:xfrm>
            <a:off x="3219015" y="2688065"/>
            <a:ext cx="2959598" cy="2031325"/>
          </a:xfrm>
          <a:prstGeom prst="rect">
            <a:avLst/>
          </a:prstGeom>
          <a:noFill/>
        </p:spPr>
        <p:txBody>
          <a:bodyPr wrap="square" rtlCol="0">
            <a:spAutoFit/>
          </a:bodyPr>
          <a:lstStyle/>
          <a:p>
            <a:r>
              <a:rPr lang="en-US" dirty="0"/>
              <a:t>Interventional therapies:</a:t>
            </a:r>
          </a:p>
          <a:p>
            <a:r>
              <a:rPr lang="en-US" dirty="0"/>
              <a:t>LBP - injection therapy such as facet joint, nerve root &amp; epidural injections.</a:t>
            </a:r>
          </a:p>
          <a:p>
            <a:r>
              <a:rPr lang="en-US" dirty="0"/>
              <a:t>Genicular nerve block for knee pain.</a:t>
            </a:r>
          </a:p>
          <a:p>
            <a:r>
              <a:rPr lang="en-US" dirty="0"/>
              <a:t>Other joint injections</a:t>
            </a:r>
          </a:p>
        </p:txBody>
      </p:sp>
    </p:spTree>
    <p:extLst>
      <p:ext uri="{BB962C8B-B14F-4D97-AF65-F5344CB8AC3E}">
        <p14:creationId xmlns:p14="http://schemas.microsoft.com/office/powerpoint/2010/main" val="17455735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ED1B05-28F5-8FBB-CF13-0D6F5B2FE074}"/>
              </a:ext>
            </a:extLst>
          </p:cNvPr>
          <p:cNvSpPr>
            <a:spLocks noGrp="1"/>
          </p:cNvSpPr>
          <p:nvPr>
            <p:ph type="title"/>
          </p:nvPr>
        </p:nvSpPr>
        <p:spPr>
          <a:xfrm>
            <a:off x="686834" y="1153572"/>
            <a:ext cx="3200400" cy="4461163"/>
          </a:xfrm>
        </p:spPr>
        <p:txBody>
          <a:bodyPr>
            <a:normAutofit/>
          </a:bodyPr>
          <a:lstStyle/>
          <a:p>
            <a:r>
              <a:rPr lang="en-US" b="1">
                <a:solidFill>
                  <a:srgbClr val="FFFFFF"/>
                </a:solidFill>
              </a:rPr>
              <a:t>Current plan for Annette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0CB462F-0193-47F1-4F60-89F8ADB7AE32}"/>
              </a:ext>
            </a:extLst>
          </p:cNvPr>
          <p:cNvSpPr>
            <a:spLocks noGrp="1"/>
          </p:cNvSpPr>
          <p:nvPr>
            <p:ph idx="1"/>
          </p:nvPr>
        </p:nvSpPr>
        <p:spPr>
          <a:xfrm>
            <a:off x="4447308" y="591344"/>
            <a:ext cx="6906491" cy="5585619"/>
          </a:xfrm>
        </p:spPr>
        <p:txBody>
          <a:bodyPr anchor="ctr">
            <a:normAutofit/>
          </a:bodyPr>
          <a:lstStyle/>
          <a:p>
            <a:r>
              <a:rPr lang="en-US" sz="1800" dirty="0"/>
              <a:t>Discussion with Annette &amp; husband</a:t>
            </a:r>
          </a:p>
          <a:p>
            <a:pPr lvl="1"/>
            <a:r>
              <a:rPr lang="en-US" sz="1800" dirty="0"/>
              <a:t>Explanation of likely cause of pain</a:t>
            </a:r>
          </a:p>
          <a:p>
            <a:pPr lvl="1"/>
            <a:r>
              <a:rPr lang="en-US" sz="1800" dirty="0"/>
              <a:t>Aim of management to improve function – help pain become manageable</a:t>
            </a:r>
          </a:p>
          <a:p>
            <a:pPr lvl="1"/>
            <a:r>
              <a:rPr lang="en-US" sz="1800" dirty="0"/>
              <a:t>Analgesic explained – prioritizing/</a:t>
            </a:r>
            <a:r>
              <a:rPr lang="en-US" sz="1800" dirty="0" err="1"/>
              <a:t>maximising</a:t>
            </a:r>
            <a:r>
              <a:rPr lang="en-US" sz="1800" dirty="0"/>
              <a:t> nonopioids and topical agents</a:t>
            </a:r>
          </a:p>
          <a:p>
            <a:pPr lvl="1"/>
            <a:r>
              <a:rPr lang="en-US" sz="1800" dirty="0"/>
              <a:t>Opioids discussed – risks and benefits – common side effects</a:t>
            </a:r>
          </a:p>
          <a:p>
            <a:r>
              <a:rPr lang="en-US" sz="1800" dirty="0"/>
              <a:t>Panadol osteo 2 tabs </a:t>
            </a:r>
            <a:r>
              <a:rPr lang="en-US" sz="1800" dirty="0" err="1"/>
              <a:t>tds</a:t>
            </a:r>
            <a:endParaRPr lang="en-US" sz="1800" dirty="0"/>
          </a:p>
          <a:p>
            <a:r>
              <a:rPr lang="en-US" sz="1800" dirty="0"/>
              <a:t>Topical NSAIDs</a:t>
            </a:r>
          </a:p>
          <a:p>
            <a:r>
              <a:rPr lang="en-US" sz="1800" dirty="0"/>
              <a:t>Low dose oxycodone IR</a:t>
            </a:r>
          </a:p>
          <a:p>
            <a:r>
              <a:rPr lang="en-US" sz="1800" dirty="0"/>
              <a:t>Check on progress in 1 week</a:t>
            </a:r>
          </a:p>
          <a:p>
            <a:r>
              <a:rPr lang="en-US" sz="1800" dirty="0"/>
              <a:t>CT to be reviewed at Radiology meeting to consider facet joint injections</a:t>
            </a:r>
          </a:p>
        </p:txBody>
      </p:sp>
    </p:spTree>
    <p:extLst>
      <p:ext uri="{BB962C8B-B14F-4D97-AF65-F5344CB8AC3E}">
        <p14:creationId xmlns:p14="http://schemas.microsoft.com/office/powerpoint/2010/main" val="11993129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09CE7D-55AD-108C-1125-B371F67CA411}"/>
              </a:ext>
            </a:extLst>
          </p:cNvPr>
          <p:cNvSpPr>
            <a:spLocks noGrp="1"/>
          </p:cNvSpPr>
          <p:nvPr>
            <p:ph type="title"/>
          </p:nvPr>
        </p:nvSpPr>
        <p:spPr>
          <a:xfrm>
            <a:off x="838200" y="365125"/>
            <a:ext cx="10515600" cy="1325563"/>
          </a:xfrm>
        </p:spPr>
        <p:txBody>
          <a:bodyPr>
            <a:normAutofit/>
          </a:bodyPr>
          <a:lstStyle/>
          <a:p>
            <a:r>
              <a:rPr lang="en-US" sz="5400"/>
              <a:t>References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C953520-298A-28EC-9D5B-683A580A681A}"/>
              </a:ext>
            </a:extLst>
          </p:cNvPr>
          <p:cNvSpPr>
            <a:spLocks noGrp="1"/>
          </p:cNvSpPr>
          <p:nvPr>
            <p:ph idx="1"/>
          </p:nvPr>
        </p:nvSpPr>
        <p:spPr>
          <a:xfrm>
            <a:off x="838200" y="1929384"/>
            <a:ext cx="10515600" cy="4251960"/>
          </a:xfrm>
        </p:spPr>
        <p:txBody>
          <a:bodyPr>
            <a:normAutofit/>
          </a:bodyPr>
          <a:lstStyle/>
          <a:p>
            <a:pPr marL="342900" indent="-342900">
              <a:buAutoNum type="arabicPeriod"/>
            </a:pPr>
            <a:r>
              <a:rPr lang="en-AU" sz="1400">
                <a:effectLst/>
              </a:rPr>
              <a:t>Davison, S. N. (2019). Clinical pharmacology considerations in pain management in patients with advanced kidney failure. Clinical Journal of the American Society of Nephrology, 14(6), 917-931.</a:t>
            </a:r>
          </a:p>
          <a:p>
            <a:pPr marL="342900" indent="-342900">
              <a:buAutoNum type="arabicPeriod"/>
            </a:pPr>
            <a:r>
              <a:rPr lang="en-AU" sz="1400">
                <a:effectLst/>
              </a:rPr>
              <a:t>Lu, E., Schell, J. O., &amp; Koncicki, H. M. (2021). Opioid Management in CKD. American Journal of Kidney Diseases, 77(5), 786-795.</a:t>
            </a:r>
          </a:p>
          <a:p>
            <a:pPr marL="342900" indent="-342900">
              <a:buAutoNum type="arabicPeriod"/>
            </a:pPr>
            <a:r>
              <a:rPr lang="en-AU" sz="1400" b="0" i="0">
                <a:effectLst/>
              </a:rPr>
              <a:t>Tobin, D. G., Lockwood, M. B., Kimmel, P. L., Dember, L. M., Eneanya, N. D., Jhamb, M., ... &amp; HOPE Consortium. (2022). Opioids for chronic pain management in patients with dialysis-dependent kidney failure. </a:t>
            </a:r>
            <a:r>
              <a:rPr lang="en-AU" sz="1400" b="0" i="1">
                <a:effectLst/>
              </a:rPr>
              <a:t>Nature Reviews Nephrology</a:t>
            </a:r>
            <a:r>
              <a:rPr lang="en-AU" sz="1400" b="0" i="0">
                <a:effectLst/>
              </a:rPr>
              <a:t>, </a:t>
            </a:r>
            <a:r>
              <a:rPr lang="en-AU" sz="1400" b="0" i="1">
                <a:effectLst/>
              </a:rPr>
              <a:t>18</a:t>
            </a:r>
            <a:r>
              <a:rPr lang="en-AU" sz="1400" b="0" i="0">
                <a:effectLst/>
              </a:rPr>
              <a:t>(2), 113-128.</a:t>
            </a:r>
          </a:p>
          <a:p>
            <a:pPr marL="342900" indent="-342900">
              <a:buAutoNum type="arabicPeriod"/>
            </a:pPr>
            <a:r>
              <a:rPr lang="en-AU" sz="1400" b="0" i="0">
                <a:effectLst/>
              </a:rPr>
              <a:t>Koncicki, H. M., Unruh, M., &amp; Schell, J. O. (2017). Pain management in CKD: a guide for nephrology providers. </a:t>
            </a:r>
            <a:r>
              <a:rPr lang="en-AU" sz="1400" b="0" i="1">
                <a:effectLst/>
              </a:rPr>
              <a:t>American journal of kidney diseases</a:t>
            </a:r>
            <a:r>
              <a:rPr lang="en-AU" sz="1400" b="0" i="0">
                <a:effectLst/>
              </a:rPr>
              <a:t>, </a:t>
            </a:r>
            <a:r>
              <a:rPr lang="en-AU" sz="1400" b="0" i="1">
                <a:effectLst/>
              </a:rPr>
              <a:t>69</a:t>
            </a:r>
            <a:r>
              <a:rPr lang="en-AU" sz="1400" b="0" i="0">
                <a:effectLst/>
              </a:rPr>
              <a:t>(3), 451-460.</a:t>
            </a:r>
          </a:p>
          <a:p>
            <a:pPr marL="342900" indent="-342900">
              <a:buFont typeface="Arial" panose="020B0604020202020204" pitchFamily="34" charset="0"/>
              <a:buAutoNum type="arabicPeriod"/>
            </a:pPr>
            <a:r>
              <a:rPr lang="en-AU" sz="1400" b="0" i="0">
                <a:effectLst/>
              </a:rPr>
              <a:t>Ishida, J. H., McCulloch, C. E., Steinman, M. A., Grimes, B. A., &amp; Johansen, K. L. (2018). Gabapentin and pregabalin use and association with adverse outcomes among hemodialysis patients. </a:t>
            </a:r>
            <a:r>
              <a:rPr lang="en-AU" sz="1400" b="0" i="1">
                <a:effectLst/>
              </a:rPr>
              <a:t>Journal of the American Society of Nephrology: JASN</a:t>
            </a:r>
            <a:r>
              <a:rPr lang="en-AU" sz="1400" b="0" i="0">
                <a:effectLst/>
              </a:rPr>
              <a:t>, </a:t>
            </a:r>
            <a:r>
              <a:rPr lang="en-AU" sz="1400" b="0" i="1">
                <a:effectLst/>
              </a:rPr>
              <a:t>29</a:t>
            </a:r>
            <a:r>
              <a:rPr lang="en-AU" sz="1400" b="0" i="0">
                <a:effectLst/>
              </a:rPr>
              <a:t>(7), 1970 -1978.</a:t>
            </a:r>
          </a:p>
          <a:p>
            <a:pPr marL="342900" indent="-342900">
              <a:buFont typeface="Arial" panose="020B0604020202020204" pitchFamily="34" charset="0"/>
              <a:buAutoNum type="arabicPeriod"/>
            </a:pPr>
            <a:r>
              <a:rPr lang="en-AU" sz="1400" b="0" i="0">
                <a:effectLst/>
              </a:rPr>
              <a:t>Hawley, C. E., Hickey, E., &amp; Triantafylidis, L. K. (2021, January). Pharmacologic Considerations for Opioid Use in Kidney Disease. In </a:t>
            </a:r>
            <a:r>
              <a:rPr lang="en-AU" sz="1400" b="0" i="1">
                <a:effectLst/>
              </a:rPr>
              <a:t>Seminars in Nephrology</a:t>
            </a:r>
            <a:r>
              <a:rPr lang="en-AU" sz="1400" b="0" i="0">
                <a:effectLst/>
              </a:rPr>
              <a:t> (Vol. 41, No. 1, pp. 2-10). WB Saunders.</a:t>
            </a:r>
          </a:p>
          <a:p>
            <a:pPr marL="342900" indent="-342900">
              <a:buFont typeface="Arial" panose="020B0604020202020204" pitchFamily="34" charset="0"/>
              <a:buAutoNum type="arabicPeriod"/>
            </a:pPr>
            <a:r>
              <a:rPr lang="en-AU" sz="1400" b="0" i="0">
                <a:effectLst/>
              </a:rPr>
              <a:t>Lu, E., &amp; Koncicki, H. M. (2021, January). Nonopioid Approaches to Pain Management in Chronic Kidney Disease. In </a:t>
            </a:r>
            <a:r>
              <a:rPr lang="en-AU" sz="1400" b="0" i="1">
                <a:effectLst/>
              </a:rPr>
              <a:t>Seminars in Nephrology</a:t>
            </a:r>
            <a:r>
              <a:rPr lang="en-AU" sz="1400" b="0" i="0">
                <a:effectLst/>
              </a:rPr>
              <a:t> (Vol. 41, No. 1, pp. 54-67). WB Saunders.</a:t>
            </a:r>
          </a:p>
          <a:p>
            <a:pPr marL="342900" indent="-342900">
              <a:buFont typeface="Arial" panose="020B0604020202020204" pitchFamily="34" charset="0"/>
              <a:buAutoNum type="arabicPeriod"/>
            </a:pPr>
            <a:r>
              <a:rPr lang="en-AU" sz="1400" b="0" i="0">
                <a:effectLst/>
              </a:rPr>
              <a:t>Coluzzi, F., Caputi, F. F., Billeci, D., Pastore, A. L., Candeletti, S., Rocco, M., &amp; Romualdi, P. (2020). Safe use of opioids in chronic kidney disease and hemodialysis patients: tips and tricks for non-pain specialists. </a:t>
            </a:r>
            <a:r>
              <a:rPr lang="en-AU" sz="1400" b="0" i="1">
                <a:effectLst/>
              </a:rPr>
              <a:t>Therapeutics and Clinical Risk Management</a:t>
            </a:r>
            <a:r>
              <a:rPr lang="en-AU" sz="1400" b="0" i="0">
                <a:effectLst/>
              </a:rPr>
              <a:t>, 821-837</a:t>
            </a:r>
            <a:endParaRPr lang="en-US" sz="1400"/>
          </a:p>
        </p:txBody>
      </p:sp>
    </p:spTree>
    <p:extLst>
      <p:ext uri="{BB962C8B-B14F-4D97-AF65-F5344CB8AC3E}">
        <p14:creationId xmlns:p14="http://schemas.microsoft.com/office/powerpoint/2010/main" val="6481670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5497</TotalTime>
  <Words>3318</Words>
  <Application>Microsoft Office PowerPoint</Application>
  <PresentationFormat>Widescreen</PresentationFormat>
  <Paragraphs>321</Paragraphs>
  <Slides>37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AdvJoannaMT</vt:lpstr>
      <vt:lpstr>AdvOT3b30f6db.B</vt:lpstr>
      <vt:lpstr>AdvOTc999d02f</vt:lpstr>
      <vt:lpstr>AdvP6F00</vt:lpstr>
      <vt:lpstr>Arial</vt:lpstr>
      <vt:lpstr>Calibri</vt:lpstr>
      <vt:lpstr>Calibri Light</vt:lpstr>
      <vt:lpstr>Office Theme</vt:lpstr>
      <vt:lpstr>Pain</vt:lpstr>
      <vt:lpstr>Pain is defined by the International Association for the Study of Pain as “an unpleasant sensory and emotional experience associated with actual or potential tissue damage or described in terms of such damage”. </vt:lpstr>
      <vt:lpstr>PowerPoint Presentation</vt:lpstr>
      <vt:lpstr>Annette</vt:lpstr>
      <vt:lpstr>PowerPoint Presentation</vt:lpstr>
      <vt:lpstr>Annette - New Referral to KSC October 2022</vt:lpstr>
      <vt:lpstr>The Scope of the Issue</vt:lpstr>
      <vt:lpstr>PowerPoint Presentation</vt:lpstr>
      <vt:lpstr>Annette -  Progress in KSC Clinic</vt:lpstr>
      <vt:lpstr>Opioids in CKD</vt:lpstr>
      <vt:lpstr>Return to holistic pain management, where improved function and wellbeing are target outcomes, and non-pharmacological modalities &amp; non-opioid pharmacotherapies form part of multimodal therapy</vt:lpstr>
      <vt:lpstr>Key Considerations in the Evaluation of Pain to Guide Pharmacologic Management </vt:lpstr>
      <vt:lpstr>PowerPoint Presentation</vt:lpstr>
      <vt:lpstr>Annette - KSC Clinic this Thursday</vt:lpstr>
      <vt:lpstr>Adapted WHO Analgesic Ladder for Pain Management in CKD     ・widely recommended for pain management in CKD   ・validated in ESRD patients receiving HD but  not shown to be effective for pain management in elderly ESRD patients receiving HD   ・strategy recommended in KDIGO guidelines in advanced CKD and palliative care settings </vt:lpstr>
      <vt:lpstr>Nonopioids</vt:lpstr>
      <vt:lpstr>Nonopioids</vt:lpstr>
      <vt:lpstr>The Opioids…..</vt:lpstr>
      <vt:lpstr>Opioid Metabolism and Advanced CKD  </vt:lpstr>
      <vt:lpstr>Opioid Metabolism</vt:lpstr>
      <vt:lpstr>Polypharmacy…</vt:lpstr>
      <vt:lpstr>Effect of Dialysis</vt:lpstr>
      <vt:lpstr>And then add in Aging…</vt:lpstr>
      <vt:lpstr>Welcome to the family!</vt:lpstr>
      <vt:lpstr>PowerPoint Presentation</vt:lpstr>
      <vt:lpstr>PowerPoint Presentation</vt:lpstr>
      <vt:lpstr>Buprenorphine</vt:lpstr>
      <vt:lpstr>Where does this leave opioids in CKD?</vt:lpstr>
      <vt:lpstr>PowerPoint Presentation</vt:lpstr>
      <vt:lpstr>Adjuvant analgesics – Neuropathic Pain</vt:lpstr>
      <vt:lpstr>PowerPoint Presentation</vt:lpstr>
      <vt:lpstr>PowerPoint Presentation</vt:lpstr>
      <vt:lpstr>Return to holistic pain management, where improved function and wellbeing are target outcomes, and non-pharmacological modalities &amp; non-opioid pharmacotherapies form part of multimodal therapy</vt:lpstr>
      <vt:lpstr>PowerPoint Presentation</vt:lpstr>
      <vt:lpstr>PowerPoint Presentation</vt:lpstr>
      <vt:lpstr>Current plan for Annette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Pain</dc:title>
  <dc:creator>Sara Rendo</dc:creator>
  <cp:lastModifiedBy>Sara Rendo (Northern Sydney LHD)</cp:lastModifiedBy>
  <cp:revision>25</cp:revision>
  <dcterms:created xsi:type="dcterms:W3CDTF">2023-11-12T04:07:55Z</dcterms:created>
  <dcterms:modified xsi:type="dcterms:W3CDTF">2023-11-30T03:07:42Z</dcterms:modified>
</cp:coreProperties>
</file>