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59" r:id="rId4"/>
    <p:sldId id="290" r:id="rId5"/>
    <p:sldId id="288" r:id="rId6"/>
    <p:sldId id="285" r:id="rId7"/>
    <p:sldId id="286" r:id="rId8"/>
    <p:sldId id="269" r:id="rId9"/>
    <p:sldId id="291" r:id="rId10"/>
    <p:sldId id="260" r:id="rId11"/>
    <p:sldId id="272" r:id="rId12"/>
    <p:sldId id="274" r:id="rId13"/>
    <p:sldId id="282" r:id="rId14"/>
    <p:sldId id="281" r:id="rId15"/>
    <p:sldId id="294" r:id="rId16"/>
    <p:sldId id="266" r:id="rId17"/>
    <p:sldId id="276" r:id="rId18"/>
    <p:sldId id="293" r:id="rId19"/>
    <p:sldId id="277" r:id="rId20"/>
    <p:sldId id="278" r:id="rId21"/>
    <p:sldId id="279" r:id="rId22"/>
    <p:sldId id="283" r:id="rId23"/>
    <p:sldId id="284" r:id="rId24"/>
    <p:sldId id="292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hona Muir (ADHB)" initials="SM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 clrMode="bw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74606" autoAdjust="0"/>
  </p:normalViewPr>
  <p:slideViewPr>
    <p:cSldViewPr snapToGrid="0" snapToObjects="1">
      <p:cViewPr varScale="1">
        <p:scale>
          <a:sx n="58" d="100"/>
          <a:sy n="58" d="100"/>
        </p:scale>
        <p:origin x="192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L2 delegates by role</c:v>
                </c:pt>
              </c:strCache>
            </c:strRef>
          </c:tx>
          <c:cat>
            <c:strRef>
              <c:f>Sheet1!$A$2:$A$7</c:f>
              <c:strCache>
                <c:ptCount val="6"/>
                <c:pt idx="0">
                  <c:v>Nurse 63%</c:v>
                </c:pt>
                <c:pt idx="1">
                  <c:v>Doctor 17%</c:v>
                </c:pt>
                <c:pt idx="2">
                  <c:v>Allied 12%</c:v>
                </c:pt>
                <c:pt idx="3">
                  <c:v>Other 6%</c:v>
                </c:pt>
                <c:pt idx="4">
                  <c:v>Educator 1%</c:v>
                </c:pt>
                <c:pt idx="5">
                  <c:v>Unknown &lt;0.5%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548</c:v>
                </c:pt>
                <c:pt idx="1">
                  <c:v>150</c:v>
                </c:pt>
                <c:pt idx="2">
                  <c:v>103</c:v>
                </c:pt>
                <c:pt idx="3">
                  <c:v>54</c:v>
                </c:pt>
                <c:pt idx="4">
                  <c:v>6</c:v>
                </c:pt>
                <c:pt idx="5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08-11T15:03:15.254" idx="1">
    <p:pos x="3257" y="2466"/>
    <p:text>If this is Ian he is the ADHB ACP Project Manager.
If its Mel she is the Training Coordinator</p:tex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780605-C074-41C8-8595-9D8C88575CE7}" type="doc">
      <dgm:prSet loTypeId="urn:microsoft.com/office/officeart/2005/8/layout/venn2" loCatId="relationship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NZ"/>
        </a:p>
      </dgm:t>
    </dgm:pt>
    <dgm:pt modelId="{27483863-4240-409E-BAC0-9BDEC2A909D8}">
      <dgm:prSet phldrT="[Text]" custT="1"/>
      <dgm:spPr>
        <a:solidFill>
          <a:schemeClr val="accent2">
            <a:lumMod val="50000"/>
          </a:schemeClr>
        </a:solidFill>
      </dgm:spPr>
      <dgm:t>
        <a:bodyPr/>
        <a:lstStyle/>
        <a:p>
          <a:endParaRPr lang="en-NZ" sz="3200" dirty="0">
            <a:solidFill>
              <a:schemeClr val="bg1"/>
            </a:solidFill>
          </a:endParaRPr>
        </a:p>
      </dgm:t>
    </dgm:pt>
    <dgm:pt modelId="{CD2357B4-FA78-4056-A17C-AFA39D1AA270}" type="parTrans" cxnId="{507C59D7-1006-4BA7-9A79-324E6B5A40BE}">
      <dgm:prSet/>
      <dgm:spPr/>
      <dgm:t>
        <a:bodyPr/>
        <a:lstStyle/>
        <a:p>
          <a:endParaRPr lang="en-NZ"/>
        </a:p>
      </dgm:t>
    </dgm:pt>
    <dgm:pt modelId="{B58A9DC5-1311-4D63-8C1E-38179D1D4D0B}" type="sibTrans" cxnId="{507C59D7-1006-4BA7-9A79-324E6B5A40BE}">
      <dgm:prSet/>
      <dgm:spPr/>
      <dgm:t>
        <a:bodyPr/>
        <a:lstStyle/>
        <a:p>
          <a:endParaRPr lang="en-NZ"/>
        </a:p>
      </dgm:t>
    </dgm:pt>
    <dgm:pt modelId="{DD738939-C66A-486A-8ECA-ADC32FDE3382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sz="2400" b="1" dirty="0" smtClean="0">
              <a:solidFill>
                <a:srgbClr val="FFFFFF"/>
              </a:solidFill>
            </a:rPr>
            <a:t>AD</a:t>
          </a:r>
          <a:endParaRPr lang="en-NZ" sz="2400" b="1" dirty="0">
            <a:solidFill>
              <a:srgbClr val="FFFFFF"/>
            </a:solidFill>
          </a:endParaRPr>
        </a:p>
      </dgm:t>
    </dgm:pt>
    <dgm:pt modelId="{B86D558C-F5F6-4E50-B114-745A780F559F}" type="parTrans" cxnId="{9B757757-FBDF-411A-A077-28FC44ADCD8F}">
      <dgm:prSet/>
      <dgm:spPr/>
      <dgm:t>
        <a:bodyPr/>
        <a:lstStyle/>
        <a:p>
          <a:endParaRPr lang="en-NZ"/>
        </a:p>
      </dgm:t>
    </dgm:pt>
    <dgm:pt modelId="{1642FAFF-4297-4E18-A6B2-334BCF7A1FBE}" type="sibTrans" cxnId="{9B757757-FBDF-411A-A077-28FC44ADCD8F}">
      <dgm:prSet/>
      <dgm:spPr/>
      <dgm:t>
        <a:bodyPr/>
        <a:lstStyle/>
        <a:p>
          <a:endParaRPr lang="en-NZ"/>
        </a:p>
      </dgm:t>
    </dgm:pt>
    <dgm:pt modelId="{1D8BD043-F5E6-431C-8557-923A6AF7F67F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en-US" sz="2800" dirty="0" smtClean="0"/>
        </a:p>
        <a:p>
          <a:endParaRPr lang="en-US" sz="2800" dirty="0" smtClean="0"/>
        </a:p>
        <a:p>
          <a:r>
            <a:rPr lang="en-US" sz="2800" dirty="0" smtClean="0"/>
            <a:t>ACP</a:t>
          </a:r>
        </a:p>
        <a:p>
          <a:endParaRPr lang="en-NZ" sz="2800" dirty="0"/>
        </a:p>
      </dgm:t>
    </dgm:pt>
    <dgm:pt modelId="{943CE776-E11C-4AB6-B942-93EB5A355F94}" type="sibTrans" cxnId="{DEB981C3-E560-42DC-A974-26BA4FED2FA3}">
      <dgm:prSet/>
      <dgm:spPr/>
      <dgm:t>
        <a:bodyPr/>
        <a:lstStyle/>
        <a:p>
          <a:endParaRPr lang="en-NZ"/>
        </a:p>
      </dgm:t>
    </dgm:pt>
    <dgm:pt modelId="{9C3872F3-808A-43B4-938B-98AA842317F3}" type="parTrans" cxnId="{DEB981C3-E560-42DC-A974-26BA4FED2FA3}">
      <dgm:prSet/>
      <dgm:spPr/>
      <dgm:t>
        <a:bodyPr/>
        <a:lstStyle/>
        <a:p>
          <a:endParaRPr lang="en-NZ"/>
        </a:p>
      </dgm:t>
    </dgm:pt>
    <dgm:pt modelId="{4F14F500-C39F-4BB5-A203-C7D8BBE4D7DC}" type="pres">
      <dgm:prSet presAssocID="{45780605-C074-41C8-8595-9D8C88575CE7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en-NZ"/>
        </a:p>
      </dgm:t>
    </dgm:pt>
    <dgm:pt modelId="{2FEA8D42-F08F-4FA5-8D19-5272276E6540}" type="pres">
      <dgm:prSet presAssocID="{45780605-C074-41C8-8595-9D8C88575CE7}" presName="comp1" presStyleCnt="0"/>
      <dgm:spPr/>
      <dgm:t>
        <a:bodyPr/>
        <a:lstStyle/>
        <a:p>
          <a:endParaRPr lang="en-NZ"/>
        </a:p>
      </dgm:t>
    </dgm:pt>
    <dgm:pt modelId="{9E2B4472-A905-4947-BFE4-5F97FE8F872D}" type="pres">
      <dgm:prSet presAssocID="{45780605-C074-41C8-8595-9D8C88575CE7}" presName="circle1" presStyleLbl="node1" presStyleIdx="0" presStyleCnt="3" custScaleX="123750"/>
      <dgm:spPr/>
      <dgm:t>
        <a:bodyPr/>
        <a:lstStyle/>
        <a:p>
          <a:endParaRPr lang="en-NZ"/>
        </a:p>
      </dgm:t>
    </dgm:pt>
    <dgm:pt modelId="{790CECFB-DE20-4D92-9931-5475092345CE}" type="pres">
      <dgm:prSet presAssocID="{45780605-C074-41C8-8595-9D8C88575CE7}" presName="c1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NZ"/>
        </a:p>
      </dgm:t>
    </dgm:pt>
    <dgm:pt modelId="{86FEA671-6BD9-4FA4-8B29-391C82EFE94D}" type="pres">
      <dgm:prSet presAssocID="{45780605-C074-41C8-8595-9D8C88575CE7}" presName="comp2" presStyleCnt="0"/>
      <dgm:spPr/>
      <dgm:t>
        <a:bodyPr/>
        <a:lstStyle/>
        <a:p>
          <a:endParaRPr lang="en-NZ"/>
        </a:p>
      </dgm:t>
    </dgm:pt>
    <dgm:pt modelId="{64D17746-3B59-41CD-83AD-15A902BF0497}" type="pres">
      <dgm:prSet presAssocID="{45780605-C074-41C8-8595-9D8C88575CE7}" presName="circle2" presStyleLbl="node1" presStyleIdx="1" presStyleCnt="3" custScaleX="67558" custScaleY="64227" custLinFactNeighborX="9911" custLinFactNeighborY="6393"/>
      <dgm:spPr/>
      <dgm:t>
        <a:bodyPr/>
        <a:lstStyle/>
        <a:p>
          <a:endParaRPr lang="en-NZ"/>
        </a:p>
      </dgm:t>
    </dgm:pt>
    <dgm:pt modelId="{E522BDA5-0BE9-4A1D-ADAC-48C198F7F197}" type="pres">
      <dgm:prSet presAssocID="{45780605-C074-41C8-8595-9D8C88575CE7}" presName="c2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NZ"/>
        </a:p>
      </dgm:t>
    </dgm:pt>
    <dgm:pt modelId="{26F10890-B7D7-4035-8CE8-F1732C04F749}" type="pres">
      <dgm:prSet presAssocID="{45780605-C074-41C8-8595-9D8C88575CE7}" presName="comp3" presStyleCnt="0"/>
      <dgm:spPr/>
      <dgm:t>
        <a:bodyPr/>
        <a:lstStyle/>
        <a:p>
          <a:endParaRPr lang="en-NZ"/>
        </a:p>
      </dgm:t>
    </dgm:pt>
    <dgm:pt modelId="{ABE1B0AB-C9E9-4E86-B805-E9D2E6128013}" type="pres">
      <dgm:prSet presAssocID="{45780605-C074-41C8-8595-9D8C88575CE7}" presName="circle3" presStyleLbl="node1" presStyleIdx="2" presStyleCnt="3" custScaleX="37037" custScaleY="25926" custLinFactNeighborX="30138" custLinFactNeighborY="8642"/>
      <dgm:spPr/>
      <dgm:t>
        <a:bodyPr/>
        <a:lstStyle/>
        <a:p>
          <a:endParaRPr lang="en-NZ"/>
        </a:p>
      </dgm:t>
    </dgm:pt>
    <dgm:pt modelId="{6E49E4AE-91F8-4BDA-8F44-01DDEEA64ACC}" type="pres">
      <dgm:prSet presAssocID="{45780605-C074-41C8-8595-9D8C88575CE7}" presName="c3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NZ"/>
        </a:p>
      </dgm:t>
    </dgm:pt>
  </dgm:ptLst>
  <dgm:cxnLst>
    <dgm:cxn modelId="{DEB981C3-E560-42DC-A974-26BA4FED2FA3}" srcId="{45780605-C074-41C8-8595-9D8C88575CE7}" destId="{1D8BD043-F5E6-431C-8557-923A6AF7F67F}" srcOrd="1" destOrd="0" parTransId="{9C3872F3-808A-43B4-938B-98AA842317F3}" sibTransId="{943CE776-E11C-4AB6-B942-93EB5A355F94}"/>
    <dgm:cxn modelId="{13E696EF-0BA1-FA49-B3F0-50B34021DC88}" type="presOf" srcId="{DD738939-C66A-486A-8ECA-ADC32FDE3382}" destId="{6E49E4AE-91F8-4BDA-8F44-01DDEEA64ACC}" srcOrd="1" destOrd="0" presId="urn:microsoft.com/office/officeart/2005/8/layout/venn2"/>
    <dgm:cxn modelId="{507C59D7-1006-4BA7-9A79-324E6B5A40BE}" srcId="{45780605-C074-41C8-8595-9D8C88575CE7}" destId="{27483863-4240-409E-BAC0-9BDEC2A909D8}" srcOrd="0" destOrd="0" parTransId="{CD2357B4-FA78-4056-A17C-AFA39D1AA270}" sibTransId="{B58A9DC5-1311-4D63-8C1E-38179D1D4D0B}"/>
    <dgm:cxn modelId="{9B757757-FBDF-411A-A077-28FC44ADCD8F}" srcId="{45780605-C074-41C8-8595-9D8C88575CE7}" destId="{DD738939-C66A-486A-8ECA-ADC32FDE3382}" srcOrd="2" destOrd="0" parTransId="{B86D558C-F5F6-4E50-B114-745A780F559F}" sibTransId="{1642FAFF-4297-4E18-A6B2-334BCF7A1FBE}"/>
    <dgm:cxn modelId="{7DE2EB1E-34E9-E24B-9452-EEC9FF817A6F}" type="presOf" srcId="{1D8BD043-F5E6-431C-8557-923A6AF7F67F}" destId="{E522BDA5-0BE9-4A1D-ADAC-48C198F7F197}" srcOrd="1" destOrd="0" presId="urn:microsoft.com/office/officeart/2005/8/layout/venn2"/>
    <dgm:cxn modelId="{6F2305B4-A78C-0147-B2DC-813DB07707FB}" type="presOf" srcId="{1D8BD043-F5E6-431C-8557-923A6AF7F67F}" destId="{64D17746-3B59-41CD-83AD-15A902BF0497}" srcOrd="0" destOrd="0" presId="urn:microsoft.com/office/officeart/2005/8/layout/venn2"/>
    <dgm:cxn modelId="{5AFCA13D-4B7F-ED43-9ED3-D56D0FF89A64}" type="presOf" srcId="{DD738939-C66A-486A-8ECA-ADC32FDE3382}" destId="{ABE1B0AB-C9E9-4E86-B805-E9D2E6128013}" srcOrd="0" destOrd="0" presId="urn:microsoft.com/office/officeart/2005/8/layout/venn2"/>
    <dgm:cxn modelId="{74706FD5-BB56-E14A-ACCC-07FAB57D42FF}" type="presOf" srcId="{45780605-C074-41C8-8595-9D8C88575CE7}" destId="{4F14F500-C39F-4BB5-A203-C7D8BBE4D7DC}" srcOrd="0" destOrd="0" presId="urn:microsoft.com/office/officeart/2005/8/layout/venn2"/>
    <dgm:cxn modelId="{8735007B-4300-D340-AC99-48BA530266DB}" type="presOf" srcId="{27483863-4240-409E-BAC0-9BDEC2A909D8}" destId="{790CECFB-DE20-4D92-9931-5475092345CE}" srcOrd="1" destOrd="0" presId="urn:microsoft.com/office/officeart/2005/8/layout/venn2"/>
    <dgm:cxn modelId="{5E922C50-990B-4444-92F5-7B034375D68C}" type="presOf" srcId="{27483863-4240-409E-BAC0-9BDEC2A909D8}" destId="{9E2B4472-A905-4947-BFE4-5F97FE8F872D}" srcOrd="0" destOrd="0" presId="urn:microsoft.com/office/officeart/2005/8/layout/venn2"/>
    <dgm:cxn modelId="{50BB4731-E9AB-8A41-ADF0-27AE13F4BEC7}" type="presParOf" srcId="{4F14F500-C39F-4BB5-A203-C7D8BBE4D7DC}" destId="{2FEA8D42-F08F-4FA5-8D19-5272276E6540}" srcOrd="0" destOrd="0" presId="urn:microsoft.com/office/officeart/2005/8/layout/venn2"/>
    <dgm:cxn modelId="{773D60A1-8428-6944-9491-3387F277ED0B}" type="presParOf" srcId="{2FEA8D42-F08F-4FA5-8D19-5272276E6540}" destId="{9E2B4472-A905-4947-BFE4-5F97FE8F872D}" srcOrd="0" destOrd="0" presId="urn:microsoft.com/office/officeart/2005/8/layout/venn2"/>
    <dgm:cxn modelId="{11334CE5-A348-5D43-8753-BB43187C1171}" type="presParOf" srcId="{2FEA8D42-F08F-4FA5-8D19-5272276E6540}" destId="{790CECFB-DE20-4D92-9931-5475092345CE}" srcOrd="1" destOrd="0" presId="urn:microsoft.com/office/officeart/2005/8/layout/venn2"/>
    <dgm:cxn modelId="{8010EC7F-42B9-1C40-B898-F2B477BA954A}" type="presParOf" srcId="{4F14F500-C39F-4BB5-A203-C7D8BBE4D7DC}" destId="{86FEA671-6BD9-4FA4-8B29-391C82EFE94D}" srcOrd="1" destOrd="0" presId="urn:microsoft.com/office/officeart/2005/8/layout/venn2"/>
    <dgm:cxn modelId="{00EB1772-B8D0-6C4E-ACF6-770CD7A96F33}" type="presParOf" srcId="{86FEA671-6BD9-4FA4-8B29-391C82EFE94D}" destId="{64D17746-3B59-41CD-83AD-15A902BF0497}" srcOrd="0" destOrd="0" presId="urn:microsoft.com/office/officeart/2005/8/layout/venn2"/>
    <dgm:cxn modelId="{DE1E4811-4F14-674C-BFEC-00A30499D29D}" type="presParOf" srcId="{86FEA671-6BD9-4FA4-8B29-391C82EFE94D}" destId="{E522BDA5-0BE9-4A1D-ADAC-48C198F7F197}" srcOrd="1" destOrd="0" presId="urn:microsoft.com/office/officeart/2005/8/layout/venn2"/>
    <dgm:cxn modelId="{43DD3BFD-E8E6-D443-803A-D994FAB70F59}" type="presParOf" srcId="{4F14F500-C39F-4BB5-A203-C7D8BBE4D7DC}" destId="{26F10890-B7D7-4035-8CE8-F1732C04F749}" srcOrd="2" destOrd="0" presId="urn:microsoft.com/office/officeart/2005/8/layout/venn2"/>
    <dgm:cxn modelId="{A19B924A-BF29-DF4C-8C87-5880A14A0E04}" type="presParOf" srcId="{26F10890-B7D7-4035-8CE8-F1732C04F749}" destId="{ABE1B0AB-C9E9-4E86-B805-E9D2E6128013}" srcOrd="0" destOrd="0" presId="urn:microsoft.com/office/officeart/2005/8/layout/venn2"/>
    <dgm:cxn modelId="{7FD56A2E-4D9F-E54A-8DD4-89B958B1829C}" type="presParOf" srcId="{26F10890-B7D7-4035-8CE8-F1732C04F749}" destId="{6E49E4AE-91F8-4BDA-8F44-01DDEEA64ACC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46038B-CF41-7D4B-8116-99325963D0C7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3902ED-4632-5F42-BEF3-F1D8A1085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3646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E3DA8A-C588-164E-945A-A61F0E76B288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8F23B7-7114-044A-9BEE-B16FBBFE60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620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F23B7-7114-044A-9BEE-B16FBBFE60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8313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F23B7-7114-044A-9BEE-B16FBBFE60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432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F23B7-7114-044A-9BEE-B16FBBFE60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011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Level 1 ACP e-learning 4 modules</a:t>
            </a:r>
          </a:p>
          <a:p>
            <a:pPr lvl="1"/>
            <a:r>
              <a:rPr lang="en-US" dirty="0" smtClean="0"/>
              <a:t>Available to all online www.advancecareplanning.org.nz</a:t>
            </a:r>
          </a:p>
          <a:p>
            <a:pPr lvl="1"/>
            <a:r>
              <a:rPr lang="en-US" dirty="0" smtClean="0"/>
              <a:t>Consider</a:t>
            </a:r>
            <a:r>
              <a:rPr lang="en-US" baseline="0" dirty="0" smtClean="0"/>
              <a:t> advance care planning: involves writing ones own ACP</a:t>
            </a:r>
          </a:p>
          <a:p>
            <a:pPr lvl="1"/>
            <a:r>
              <a:rPr lang="en-US" baseline="0" dirty="0" smtClean="0"/>
              <a:t>Talking about advance care planning: looks at barriers to conversations, openers, how to finish conversations</a:t>
            </a:r>
          </a:p>
          <a:p>
            <a:pPr lvl="1"/>
            <a:r>
              <a:rPr lang="en-US" baseline="0" dirty="0" smtClean="0"/>
              <a:t>Changing outcomes: looks at how ACP can change decision making in clinical practice and the legal framework around decision making when the patient doesn’t have capacity in NZ</a:t>
            </a:r>
          </a:p>
          <a:p>
            <a:pPr lvl="1"/>
            <a:r>
              <a:rPr lang="en-US" baseline="0" dirty="0" smtClean="0"/>
              <a:t>Clarifying advance care planning process: asks participant to reflect on ACP processes in their </a:t>
            </a:r>
            <a:r>
              <a:rPr lang="en-US" baseline="0" dirty="0" err="1" smtClean="0"/>
              <a:t>organisation</a:t>
            </a:r>
            <a:endParaRPr lang="en-US" baseline="0" dirty="0" smtClean="0"/>
          </a:p>
          <a:p>
            <a:pPr lvl="1"/>
            <a:r>
              <a:rPr lang="en-US" baseline="0" dirty="0" smtClean="0"/>
              <a:t>Takes 10-30 minutes to complete each one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F23B7-7114-044A-9BEE-B16FBBFE60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1564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Level 2 ACP practitioner training</a:t>
            </a:r>
          </a:p>
          <a:p>
            <a:r>
              <a:rPr lang="en-US" dirty="0" smtClean="0"/>
              <a:t>	Based on UK Connected communication</a:t>
            </a:r>
            <a:r>
              <a:rPr lang="en-US" baseline="0" dirty="0" smtClean="0"/>
              <a:t> skills training course</a:t>
            </a:r>
            <a:endParaRPr lang="en-US" dirty="0" smtClean="0"/>
          </a:p>
          <a:p>
            <a:pPr lvl="1"/>
            <a:r>
              <a:rPr lang="en-US" dirty="0" smtClean="0"/>
              <a:t>Most delegates funded by their DHB</a:t>
            </a:r>
          </a:p>
          <a:p>
            <a:pPr lvl="1"/>
            <a:r>
              <a:rPr lang="en-US" dirty="0" smtClean="0"/>
              <a:t>864 trained to date</a:t>
            </a:r>
          </a:p>
          <a:p>
            <a:r>
              <a:rPr lang="en-US" dirty="0" smtClean="0"/>
              <a:t>Good communication skills</a:t>
            </a:r>
          </a:p>
          <a:p>
            <a:pPr lvl="1"/>
            <a:r>
              <a:rPr lang="en-US" dirty="0" smtClean="0"/>
              <a:t>EMPATHY</a:t>
            </a:r>
          </a:p>
          <a:p>
            <a:pPr lvl="1"/>
            <a:r>
              <a:rPr lang="en-US" dirty="0" smtClean="0"/>
              <a:t>ACTIVE LISTENING</a:t>
            </a:r>
          </a:p>
          <a:p>
            <a:pPr lvl="1"/>
            <a:r>
              <a:rPr lang="en-US" dirty="0" smtClean="0"/>
              <a:t>ABILITY TO PICK UP AND EXPLORE CUES</a:t>
            </a:r>
          </a:p>
          <a:p>
            <a:pPr lvl="1"/>
            <a:r>
              <a:rPr lang="en-US" dirty="0" smtClean="0"/>
              <a:t>Awareness of </a:t>
            </a:r>
            <a:r>
              <a:rPr lang="en-US" dirty="0" err="1" smtClean="0"/>
              <a:t>behaviours</a:t>
            </a:r>
            <a:r>
              <a:rPr lang="en-US" dirty="0" smtClean="0"/>
              <a:t> that inhibit patients sharing their thoughts with us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2368089-60FF-4725-ABE6-F7F71B452E7A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039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F23B7-7114-044A-9BEE-B16FBBFE60D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0165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746701F-117C-4BB8-A61D-3D8276B7373A}" type="slidenum">
              <a:rPr lang="en-GB">
                <a:solidFill>
                  <a:prstClr val="black"/>
                </a:solidFill>
              </a:rPr>
              <a:pPr eaLnBrk="1" hangingPunct="1"/>
              <a:t>7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0088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Public engagement</a:t>
            </a:r>
            <a:r>
              <a:rPr lang="en-US" baseline="0" dirty="0" smtClean="0"/>
              <a:t> and education</a:t>
            </a:r>
          </a:p>
          <a:p>
            <a:r>
              <a:rPr lang="en-US" dirty="0" smtClean="0"/>
              <a:t>Discuss</a:t>
            </a:r>
            <a:r>
              <a:rPr lang="en-US" baseline="0" dirty="0" smtClean="0"/>
              <a:t> Conversations that Count day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F23B7-7114-044A-9BEE-B16FBBFE60D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467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1" y="4343401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4323047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F23B7-7114-044A-9BEE-B16FBBFE60D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4262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F23B7-7114-044A-9BEE-B16FBBFE60D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3995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F23B7-7114-044A-9BEE-B16FBBFE60D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7397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Conversations</a:t>
            </a:r>
            <a:r>
              <a:rPr lang="en-US" baseline="0" dirty="0" smtClean="0"/>
              <a:t> and shared understanding of diagnosis, prognosis and patient goals and treatment options between family, patient and HCP are key objectives of ACP.</a:t>
            </a:r>
          </a:p>
          <a:p>
            <a:r>
              <a:rPr lang="en-US" baseline="0" dirty="0" smtClean="0"/>
              <a:t>Documents are very much secondary, particularly AD.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2368089-60FF-4725-ABE6-F7F71B452E7A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818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 try to focus some of the conversation on what</a:t>
            </a:r>
            <a:r>
              <a:rPr lang="en-US" baseline="0" dirty="0" smtClean="0"/>
              <a:t> we can achieve for the patient and their family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F23B7-7114-044A-9BEE-B16FBBFE60D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261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Specific,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F23B7-7114-044A-9BEE-B16FBBFE60D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0475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Belinda and Danny are the daughter-in-law</a:t>
            </a:r>
            <a:r>
              <a:rPr lang="en-US" baseline="0" dirty="0" smtClean="0"/>
              <a:t> and son of an elderly woman I looked after in my Supportive Care Clinic earlier this year. Their mother came to my clinic in September 2014 and then January 2015.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F23B7-7114-044A-9BEE-B16FBBFE60D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6966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Dying dialysis patient</a:t>
            </a:r>
            <a:r>
              <a:rPr lang="en-US" baseline="0" dirty="0" smtClean="0"/>
              <a:t> scenario has many similarities to conservatively managed CKD in that, once there is a shared understanding of the diagnosis and prognosis there is a clear expectation of deteriorating health. The main difference I find is that because dialysis patient’s lives are more “</a:t>
            </a:r>
            <a:r>
              <a:rPr lang="en-US" baseline="0" dirty="0" err="1" smtClean="0"/>
              <a:t>medicalised</a:t>
            </a:r>
            <a:r>
              <a:rPr lang="en-US" baseline="0" dirty="0" smtClean="0"/>
              <a:t>” there needs to be more discussion about medical treatments and when to stop or not start treatments like dialysis and CPR.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F23B7-7114-044A-9BEE-B16FBBFE60D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4663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Challenge</a:t>
            </a:r>
            <a:r>
              <a:rPr lang="en-US" baseline="0" dirty="0" smtClean="0"/>
              <a:t> is the need to have the conversation without leaving the patient feeling that there is something I am not telling them.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F23B7-7114-044A-9BEE-B16FBBFE60D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603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808C5-6675-CC46-AC74-1801FDF9D09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CCD7E-33E6-C641-A52E-BD816AEBA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441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808C5-6675-CC46-AC74-1801FDF9D09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CCD7E-33E6-C641-A52E-BD816AEBA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184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808C5-6675-CC46-AC74-1801FDF9D09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CCD7E-33E6-C641-A52E-BD816AEBA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67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808C5-6675-CC46-AC74-1801FDF9D09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CCD7E-33E6-C641-A52E-BD816AEBA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499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808C5-6675-CC46-AC74-1801FDF9D09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CCD7E-33E6-C641-A52E-BD816AEBA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941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808C5-6675-CC46-AC74-1801FDF9D09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CCD7E-33E6-C641-A52E-BD816AEBA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342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808C5-6675-CC46-AC74-1801FDF9D09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CCD7E-33E6-C641-A52E-BD816AEBA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402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808C5-6675-CC46-AC74-1801FDF9D09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CCD7E-33E6-C641-A52E-BD816AEBA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407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808C5-6675-CC46-AC74-1801FDF9D09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CCD7E-33E6-C641-A52E-BD816AEBA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250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808C5-6675-CC46-AC74-1801FDF9D09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CCD7E-33E6-C641-A52E-BD816AEBA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249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808C5-6675-CC46-AC74-1801FDF9D09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CCD7E-33E6-C641-A52E-BD816AEBA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663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816" y="620688"/>
            <a:ext cx="8219256" cy="792088"/>
          </a:xfrm>
        </p:spPr>
        <p:txBody>
          <a:bodyPr/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7952"/>
            <a:ext cx="8219256" cy="4095304"/>
          </a:xfrm>
        </p:spPr>
        <p:txBody>
          <a:bodyPr/>
          <a:lstStyle>
            <a:lvl1pPr>
              <a:defRPr sz="2400" b="0">
                <a:solidFill>
                  <a:srgbClr val="8D5827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4130714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808C5-6675-CC46-AC74-1801FDF9D09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CCCD7E-33E6-C641-A52E-BD816AEBA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93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Advance Care Planning in the Auckland District Health Board Renal Department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Elizabeth Stallworthy</a:t>
            </a:r>
          </a:p>
          <a:p>
            <a:r>
              <a:rPr lang="en-US" dirty="0" smtClean="0"/>
              <a:t>Nephrologist</a:t>
            </a:r>
          </a:p>
          <a:p>
            <a:r>
              <a:rPr lang="en-US" dirty="0" smtClean="0"/>
              <a:t>August 2015</a:t>
            </a:r>
            <a:endParaRPr lang="en-US" dirty="0"/>
          </a:p>
        </p:txBody>
      </p:sp>
      <p:pic>
        <p:nvPicPr>
          <p:cNvPr id="4" name="Picture 1" descr="DHB Logo_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54033" y="5886817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350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is Auckland?</a:t>
            </a:r>
            <a:endParaRPr lang="en-US" dirty="0"/>
          </a:p>
        </p:txBody>
      </p:sp>
      <p:pic>
        <p:nvPicPr>
          <p:cNvPr id="4" name="Content Placeholder 3" descr="Australia-and-New-Zealand.p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99" b="10899"/>
          <a:stretch>
            <a:fillRect/>
          </a:stretch>
        </p:blipFill>
        <p:spPr/>
      </p:pic>
      <p:sp>
        <p:nvSpPr>
          <p:cNvPr id="5" name="Right Arrow 4"/>
          <p:cNvSpPr/>
          <p:nvPr/>
        </p:nvSpPr>
        <p:spPr>
          <a:xfrm>
            <a:off x="6978233" y="4740713"/>
            <a:ext cx="540656" cy="25149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264325" y="2821840"/>
            <a:ext cx="799561" cy="400110"/>
          </a:xfrm>
          <a:prstGeom prst="rect">
            <a:avLst/>
          </a:prstGeom>
          <a:solidFill>
            <a:srgbClr val="CCFFCC"/>
          </a:solidFill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Northern Territory</a:t>
            </a:r>
            <a:endParaRPr lang="en-US" sz="1000" dirty="0"/>
          </a:p>
        </p:txBody>
      </p:sp>
      <p:sp>
        <p:nvSpPr>
          <p:cNvPr id="6" name="TextBox 5"/>
          <p:cNvSpPr txBox="1"/>
          <p:nvPr/>
        </p:nvSpPr>
        <p:spPr>
          <a:xfrm>
            <a:off x="5252019" y="3339821"/>
            <a:ext cx="1019048" cy="2308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900" dirty="0" smtClean="0"/>
              <a:t>Queensland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52406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New Zealand Advance Care Planning Co-operative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Established June 2010</a:t>
            </a:r>
          </a:p>
          <a:p>
            <a:r>
              <a:rPr lang="en-US" dirty="0" smtClean="0"/>
              <a:t>Key </a:t>
            </a:r>
            <a:r>
              <a:rPr lang="en-US" dirty="0"/>
              <a:t>priorities are:</a:t>
            </a:r>
          </a:p>
          <a:p>
            <a:pPr lvl="1"/>
            <a:r>
              <a:rPr lang="en-US" dirty="0"/>
              <a:t>Public engagement and education</a:t>
            </a:r>
          </a:p>
          <a:p>
            <a:pPr lvl="1"/>
            <a:r>
              <a:rPr lang="en-US" dirty="0"/>
              <a:t>Staff training in advance care planning and communication skills</a:t>
            </a:r>
          </a:p>
          <a:p>
            <a:pPr lvl="1"/>
            <a:r>
              <a:rPr lang="en-US" dirty="0"/>
              <a:t>Consistent language and documentation</a:t>
            </a:r>
          </a:p>
          <a:p>
            <a:pPr lvl="1"/>
            <a:r>
              <a:rPr lang="en-US" dirty="0"/>
              <a:t>Cultural </a:t>
            </a:r>
            <a:r>
              <a:rPr lang="en-US" dirty="0" smtClean="0"/>
              <a:t>appropriateness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Funding</a:t>
            </a:r>
            <a:r>
              <a:rPr lang="en-US" dirty="0"/>
              <a:t> from NRA and Health Workforce NZ for the development </a:t>
            </a:r>
            <a:r>
              <a:rPr lang="en-US" dirty="0" smtClean="0"/>
              <a:t>and </a:t>
            </a:r>
            <a:r>
              <a:rPr lang="en-US" dirty="0"/>
              <a:t>roll out of the training </a:t>
            </a:r>
            <a:r>
              <a:rPr lang="en-US" dirty="0" err="1"/>
              <a:t>programme</a:t>
            </a:r>
            <a:r>
              <a:rPr lang="en-US" dirty="0"/>
              <a:t> </a:t>
            </a:r>
          </a:p>
          <a:p>
            <a:pPr marL="457200" lvl="1" indent="0">
              <a:buNone/>
            </a:pPr>
            <a:endParaRPr lang="en-US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238" y="5880466"/>
            <a:ext cx="1736725" cy="94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522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National ACP Training for Healthcare Professionals</a:t>
            </a:r>
            <a:endParaRPr lang="en-NZ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52" y="1600200"/>
            <a:ext cx="7460295" cy="4525963"/>
          </a:xfrm>
        </p:spPr>
      </p:pic>
      <p:sp>
        <p:nvSpPr>
          <p:cNvPr id="2" name="TextBox 1"/>
          <p:cNvSpPr txBox="1"/>
          <p:nvPr/>
        </p:nvSpPr>
        <p:spPr>
          <a:xfrm>
            <a:off x="0" y="6251633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Image used with permission of </a:t>
            </a:r>
            <a:r>
              <a:rPr lang="en-US" dirty="0"/>
              <a:t>NZ National Advance Care Planning Training </a:t>
            </a:r>
            <a:r>
              <a:rPr lang="en-US" dirty="0" err="1"/>
              <a:t>Programme</a:t>
            </a:r>
            <a:endParaRPr lang="en-US" dirty="0"/>
          </a:p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011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76200" y="583925"/>
            <a:ext cx="8912578" cy="5435875"/>
            <a:chOff x="76200" y="583925"/>
            <a:chExt cx="8912578" cy="5435875"/>
          </a:xfrm>
        </p:grpSpPr>
        <p:sp>
          <p:nvSpPr>
            <p:cNvPr id="32" name="Rounded Rectangle 31"/>
            <p:cNvSpPr/>
            <p:nvPr/>
          </p:nvSpPr>
          <p:spPr>
            <a:xfrm>
              <a:off x="6934200" y="583925"/>
              <a:ext cx="1400214" cy="2006875"/>
            </a:xfrm>
            <a:prstGeom prst="roundRect">
              <a:avLst>
                <a:gd name="adj" fmla="val 10000"/>
              </a:avLst>
            </a:prstGeom>
            <a:blipFill rotWithShape="0">
              <a:blip r:embed="rId3" cstate="print"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Rounded Rectangle 25"/>
            <p:cNvSpPr/>
            <p:nvPr/>
          </p:nvSpPr>
          <p:spPr>
            <a:xfrm>
              <a:off x="304800" y="2667001"/>
              <a:ext cx="1219200" cy="1676400"/>
            </a:xfrm>
            <a:prstGeom prst="roundRect">
              <a:avLst>
                <a:gd name="adj" fmla="val 10000"/>
              </a:avLst>
            </a:prstGeom>
            <a:blipFill rotWithShape="0">
              <a:blip r:embed="rId4" cstate="print"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28" name="Group 27"/>
            <p:cNvGrpSpPr/>
            <p:nvPr/>
          </p:nvGrpSpPr>
          <p:grpSpPr>
            <a:xfrm>
              <a:off x="1600200" y="2883578"/>
              <a:ext cx="657875" cy="850222"/>
              <a:chOff x="1215185" y="1446860"/>
              <a:chExt cx="531536" cy="479293"/>
            </a:xfrm>
          </p:grpSpPr>
          <p:sp>
            <p:nvSpPr>
              <p:cNvPr id="40" name="Right Arrow 39"/>
              <p:cNvSpPr/>
              <p:nvPr/>
            </p:nvSpPr>
            <p:spPr>
              <a:xfrm rot="21303213">
                <a:off x="1345935" y="1446860"/>
                <a:ext cx="400786" cy="318138"/>
              </a:xfrm>
              <a:prstGeom prst="rightArrow">
                <a:avLst>
                  <a:gd name="adj1" fmla="val 60000"/>
                  <a:gd name="adj2" fmla="val 50000"/>
                </a:avLst>
              </a:pr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1" name="Right Arrow 7"/>
              <p:cNvSpPr/>
              <p:nvPr/>
            </p:nvSpPr>
            <p:spPr>
              <a:xfrm rot="21303213">
                <a:off x="1215185" y="1735271"/>
                <a:ext cx="305345" cy="190882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lvl="0" algn="ctr" defTabSz="577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NZ" sz="1300" kern="1200"/>
              </a:p>
            </p:txBody>
          </p:sp>
        </p:grpSp>
        <p:sp>
          <p:nvSpPr>
            <p:cNvPr id="29" name="Rounded Rectangle 28"/>
            <p:cNvSpPr/>
            <p:nvPr/>
          </p:nvSpPr>
          <p:spPr>
            <a:xfrm>
              <a:off x="2590801" y="1143000"/>
              <a:ext cx="2895600" cy="2895600"/>
            </a:xfrm>
            <a:prstGeom prst="roundRect">
              <a:avLst>
                <a:gd name="adj" fmla="val 10000"/>
              </a:avLst>
            </a:prstGeom>
            <a:blipFill rotWithShape="0">
              <a:blip r:embed="rId5" cstate="print"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4" name="Group 3"/>
            <p:cNvGrpSpPr/>
            <p:nvPr/>
          </p:nvGrpSpPr>
          <p:grpSpPr>
            <a:xfrm>
              <a:off x="3271417" y="3733800"/>
              <a:ext cx="4272383" cy="1676400"/>
              <a:chOff x="3271417" y="3733800"/>
              <a:chExt cx="4272383" cy="1676400"/>
            </a:xfrm>
          </p:grpSpPr>
          <p:sp>
            <p:nvSpPr>
              <p:cNvPr id="38" name="Rounded Rectangle 37"/>
              <p:cNvSpPr/>
              <p:nvPr/>
            </p:nvSpPr>
            <p:spPr>
              <a:xfrm>
                <a:off x="3271417" y="3733800"/>
                <a:ext cx="4272383" cy="1676400"/>
              </a:xfrm>
              <a:prstGeom prst="roundRect">
                <a:avLst>
                  <a:gd name="adj" fmla="val 10000"/>
                </a:avLst>
              </a:prstGeom>
              <a:solidFill>
                <a:srgbClr val="EC1746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9" name="Rounded Rectangle 10"/>
              <p:cNvSpPr/>
              <p:nvPr/>
            </p:nvSpPr>
            <p:spPr>
              <a:xfrm>
                <a:off x="3347617" y="3850513"/>
                <a:ext cx="4196183" cy="1445387"/>
              </a:xfrm>
              <a:prstGeom prst="rect">
                <a:avLst/>
              </a:prstGeom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t" anchorCtr="0">
                <a:noAutofit/>
              </a:bodyPr>
              <a:lstStyle/>
              <a:p>
                <a:pPr lvl="0" algn="l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400" b="1" kern="1200" dirty="0" smtClean="0">
                    <a:solidFill>
                      <a:schemeClr val="tx1"/>
                    </a:solidFill>
                  </a:rPr>
                  <a:t>STEP 2 - ACP Communication Skills Workshop</a:t>
                </a:r>
              </a:p>
              <a:p>
                <a:pPr lvl="0" algn="l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400" kern="1200" dirty="0" smtClean="0"/>
                  <a:t>10 participants, 2 L3 Facilitators</a:t>
                </a:r>
                <a:endParaRPr lang="en-US" sz="1400" dirty="0"/>
              </a:p>
              <a:p>
                <a:pPr marL="742950" lvl="1" indent="-285750" defTabSz="488950">
                  <a:lnSpc>
                    <a:spcPct val="90000"/>
                  </a:lnSpc>
                  <a:spcAft>
                    <a:spcPct val="35000"/>
                  </a:spcAft>
                  <a:buFont typeface="Arial"/>
                  <a:buChar char="•"/>
                </a:pPr>
                <a:r>
                  <a:rPr lang="en-US" sz="1400" dirty="0" smtClean="0"/>
                  <a:t>Communication </a:t>
                </a:r>
                <a:r>
                  <a:rPr lang="en-US" sz="1400" dirty="0"/>
                  <a:t>skills </a:t>
                </a:r>
                <a:r>
                  <a:rPr lang="en-US" sz="1400" dirty="0" smtClean="0"/>
                  <a:t>theory</a:t>
                </a:r>
              </a:p>
              <a:p>
                <a:pPr marL="742950" lvl="1" indent="-285750" defTabSz="488950">
                  <a:lnSpc>
                    <a:spcPct val="90000"/>
                  </a:lnSpc>
                  <a:spcAft>
                    <a:spcPct val="35000"/>
                  </a:spcAft>
                  <a:buFont typeface="Arial"/>
                  <a:buChar char="•"/>
                </a:pPr>
                <a:r>
                  <a:rPr lang="en-US" sz="1400" dirty="0" smtClean="0"/>
                  <a:t>Experiential learning in a safe environmen</a:t>
                </a:r>
                <a:r>
                  <a:rPr lang="en-US" sz="1400" dirty="0" smtClean="0">
                    <a:solidFill>
                      <a:schemeClr val="bg1"/>
                    </a:solidFill>
                  </a:rPr>
                  <a:t>t</a:t>
                </a:r>
              </a:p>
              <a:p>
                <a:pPr marL="742950" lvl="1" indent="-285750" defTabSz="488950">
                  <a:lnSpc>
                    <a:spcPct val="90000"/>
                  </a:lnSpc>
                  <a:spcAft>
                    <a:spcPct val="35000"/>
                  </a:spcAft>
                  <a:buFont typeface="Arial"/>
                  <a:buChar char="•"/>
                </a:pPr>
                <a:r>
                  <a:rPr lang="en-US" sz="1400" dirty="0" smtClean="0"/>
                  <a:t>Developing skills to deliver ACP conversations</a:t>
                </a:r>
              </a:p>
              <a:p>
                <a:pPr marL="285750" lvl="0" indent="-285750" algn="l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Font typeface="Arial"/>
                  <a:buChar char="•"/>
                </a:pPr>
                <a:endParaRPr lang="en-US" sz="1400" dirty="0" smtClean="0"/>
              </a:p>
              <a:p>
                <a:pPr lvl="0" algn="l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400" dirty="0" smtClean="0"/>
              </a:p>
              <a:p>
                <a:pPr marL="742950" lvl="1" indent="-285750" defTabSz="488950">
                  <a:lnSpc>
                    <a:spcPct val="90000"/>
                  </a:lnSpc>
                  <a:spcAft>
                    <a:spcPct val="35000"/>
                  </a:spcAft>
                  <a:buFont typeface="Arial"/>
                  <a:buChar char="•"/>
                </a:pPr>
                <a:endParaRPr lang="en-US" sz="1400" dirty="0" smtClean="0"/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6013697" y="1805795"/>
              <a:ext cx="463303" cy="564348"/>
              <a:chOff x="4008772" y="1105849"/>
              <a:chExt cx="374330" cy="318138"/>
            </a:xfrm>
          </p:grpSpPr>
          <p:sp>
            <p:nvSpPr>
              <p:cNvPr id="36" name="Right Arrow 35"/>
              <p:cNvSpPr/>
              <p:nvPr/>
            </p:nvSpPr>
            <p:spPr>
              <a:xfrm rot="21019480">
                <a:off x="4008772" y="1105849"/>
                <a:ext cx="374330" cy="318138"/>
              </a:xfrm>
              <a:prstGeom prst="rightArrow">
                <a:avLst>
                  <a:gd name="adj1" fmla="val 60000"/>
                  <a:gd name="adj2" fmla="val 50000"/>
                </a:avLst>
              </a:pr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7" name="Right Arrow 12"/>
              <p:cNvSpPr/>
              <p:nvPr/>
            </p:nvSpPr>
            <p:spPr>
              <a:xfrm rot="21019480">
                <a:off x="4009451" y="1177497"/>
                <a:ext cx="278889" cy="190882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lvl="0" algn="ctr" defTabSz="577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NZ" sz="1300" kern="1200"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76200" y="4495800"/>
              <a:ext cx="3048000" cy="1524000"/>
              <a:chOff x="76200" y="4495800"/>
              <a:chExt cx="3048000" cy="1524000"/>
            </a:xfrm>
          </p:grpSpPr>
          <p:sp>
            <p:nvSpPr>
              <p:cNvPr id="54" name="Rounded Rectangle 53"/>
              <p:cNvSpPr/>
              <p:nvPr/>
            </p:nvSpPr>
            <p:spPr>
              <a:xfrm>
                <a:off x="76200" y="4495800"/>
                <a:ext cx="3048000" cy="1295400"/>
              </a:xfrm>
              <a:prstGeom prst="roundRect">
                <a:avLst>
                  <a:gd name="adj" fmla="val 10000"/>
                </a:avLst>
              </a:prstGeom>
              <a:solidFill>
                <a:srgbClr val="EC1746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5" name="Rounded Rectangle 10"/>
              <p:cNvSpPr/>
              <p:nvPr/>
            </p:nvSpPr>
            <p:spPr>
              <a:xfrm>
                <a:off x="152400" y="4572000"/>
                <a:ext cx="2895600" cy="1447800"/>
              </a:xfrm>
              <a:prstGeom prst="rect">
                <a:avLst/>
              </a:prstGeom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none" lIns="0" tIns="0" rIns="0" bIns="0" numCol="1" spcCol="1270" anchor="t" anchorCtr="0">
                <a:noAutofit/>
              </a:bodyPr>
              <a:lstStyle/>
              <a:p>
                <a:pPr lvl="0" algn="l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400" b="1" kern="1200" dirty="0" smtClean="0">
                    <a:solidFill>
                      <a:schemeClr val="tx1"/>
                    </a:solidFill>
                  </a:rPr>
                  <a:t>STEP 1 – Preparation</a:t>
                </a:r>
              </a:p>
              <a:p>
                <a:pPr marL="285750" lvl="0" indent="-285750" algn="l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Font typeface="Arial"/>
                  <a:buChar char="•"/>
                </a:pPr>
                <a:r>
                  <a:rPr lang="en-US" sz="1400" kern="1200" dirty="0" smtClean="0"/>
                  <a:t>Completing E-Learning modules (L1)</a:t>
                </a:r>
              </a:p>
              <a:p>
                <a:pPr marL="285750" lvl="0" indent="-285750" algn="l" defTabSz="488950">
                  <a:spcBef>
                    <a:spcPct val="0"/>
                  </a:spcBef>
                  <a:spcAft>
                    <a:spcPct val="35000"/>
                  </a:spcAft>
                  <a:buFont typeface="Arial"/>
                  <a:buChar char="•"/>
                </a:pPr>
                <a:r>
                  <a:rPr lang="en-US" sz="1400" dirty="0" smtClean="0"/>
                  <a:t>Pre-reading</a:t>
                </a:r>
                <a:endParaRPr lang="en-NZ" sz="1400" kern="1200" dirty="0"/>
              </a:p>
              <a:p>
                <a:pPr marL="285750" lvl="1" indent="-285750" algn="l" defTabSz="4445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/>
                  <a:buChar char="•"/>
                </a:pPr>
                <a:r>
                  <a:rPr lang="en-US" sz="1400" kern="1200" dirty="0" smtClean="0"/>
                  <a:t>Contemplation </a:t>
                </a:r>
                <a:r>
                  <a:rPr lang="en-US" sz="1400" dirty="0" smtClean="0"/>
                  <a:t>&amp;</a:t>
                </a:r>
                <a:r>
                  <a:rPr lang="en-US" sz="1400" kern="1200" dirty="0" smtClean="0"/>
                  <a:t> self-awareness</a:t>
                </a:r>
                <a:endParaRPr lang="en-NZ" sz="1400" kern="1200" dirty="0"/>
              </a:p>
            </p:txBody>
          </p:sp>
        </p:grpSp>
        <p:sp>
          <p:nvSpPr>
            <p:cNvPr id="23" name="Rounded Rectangle 22"/>
            <p:cNvSpPr/>
            <p:nvPr/>
          </p:nvSpPr>
          <p:spPr>
            <a:xfrm>
              <a:off x="5943600" y="2438400"/>
              <a:ext cx="3045178" cy="1143000"/>
            </a:xfrm>
            <a:prstGeom prst="roundRect">
              <a:avLst>
                <a:gd name="adj" fmla="val 10000"/>
              </a:avLst>
            </a:prstGeom>
            <a:solidFill>
              <a:srgbClr val="EC174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NZ" sz="1400" b="1" dirty="0" smtClean="0">
                  <a:solidFill>
                    <a:schemeClr val="tx1"/>
                  </a:solidFill>
                </a:rPr>
                <a:t>STEP 3– Consolidating ACP process</a:t>
              </a:r>
            </a:p>
            <a:p>
              <a:pPr marL="285750" indent="-285750">
                <a:buFont typeface="Arial"/>
                <a:buChar char="•"/>
              </a:pPr>
              <a:r>
                <a:rPr lang="en-NZ" sz="1400" dirty="0" smtClean="0"/>
                <a:t>Using learned skills to have ACP conversations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NZ" sz="1400" dirty="0" smtClean="0"/>
                <a:t>Becoming an ACP ambassador</a:t>
              </a:r>
              <a:endParaRPr lang="en-NZ" sz="1400" dirty="0"/>
            </a:p>
          </p:txBody>
        </p:sp>
      </p:grpSp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071445"/>
            <a:ext cx="1981200" cy="741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3"/>
          <p:cNvSpPr>
            <a:spLocks noGrp="1"/>
          </p:cNvSpPr>
          <p:nvPr>
            <p:ph type="title"/>
          </p:nvPr>
        </p:nvSpPr>
        <p:spPr>
          <a:xfrm>
            <a:off x="228600" y="228600"/>
            <a:ext cx="8229600" cy="79216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D41232"/>
                </a:solidFill>
              </a:rPr>
              <a:t>L2 ACP Communication Skills course structure</a:t>
            </a:r>
            <a:endParaRPr lang="en-NZ" dirty="0">
              <a:solidFill>
                <a:srgbClr val="D41232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04800" y="1066800"/>
            <a:ext cx="3429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rgbClr val="EC1746"/>
                </a:solidFill>
              </a:rPr>
              <a:t>3</a:t>
            </a:r>
            <a:r>
              <a:rPr lang="en-US" sz="2000" b="1" dirty="0" smtClean="0">
                <a:solidFill>
                  <a:srgbClr val="EC1746"/>
                </a:solidFill>
              </a:rPr>
              <a:t> step training course</a:t>
            </a:r>
            <a:endParaRPr lang="en-NZ" sz="2000" b="1" dirty="0">
              <a:solidFill>
                <a:srgbClr val="EC174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81482" y="6071445"/>
            <a:ext cx="4881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Slide sourced from NZ National Advance Care Planning Training </a:t>
            </a:r>
            <a:r>
              <a:rPr lang="en-US" dirty="0" err="1" smtClean="0"/>
              <a:t>Programme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837" y="5867400"/>
            <a:ext cx="1736725" cy="94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3648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Level 2 delegates by role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3902892"/>
              </p:ext>
            </p:extLst>
          </p:nvPr>
        </p:nvGraphicFramePr>
        <p:xfrm>
          <a:off x="457200" y="1546705"/>
          <a:ext cx="8229600" cy="4579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93078" y="6186169"/>
            <a:ext cx="69166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Data supplied by the NZ </a:t>
            </a:r>
            <a:r>
              <a:rPr lang="en-US" dirty="0"/>
              <a:t>National Advance Care Planning Training </a:t>
            </a:r>
            <a:r>
              <a:rPr lang="en-US" dirty="0" err="1"/>
              <a:t>Programme</a:t>
            </a:r>
            <a:endParaRPr lang="en-US" dirty="0"/>
          </a:p>
        </p:txBody>
      </p:sp>
      <p:pic>
        <p:nvPicPr>
          <p:cNvPr id="6" name="Picture 1" descr="DHB Logo_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39392" y="5872701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292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2449" y="565150"/>
            <a:ext cx="4195762" cy="4751388"/>
          </a:xfrm>
          <a:gradFill flip="none" rotWithShape="1">
            <a:gsLst>
              <a:gs pos="0">
                <a:srgbClr val="EC1A46">
                  <a:tint val="66000"/>
                  <a:satMod val="160000"/>
                </a:srgbClr>
              </a:gs>
              <a:gs pos="50000">
                <a:srgbClr val="EC1A46">
                  <a:tint val="44500"/>
                  <a:satMod val="160000"/>
                </a:srgbClr>
              </a:gs>
              <a:gs pos="100000">
                <a:srgbClr val="EC1A46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lIns="0" tIns="25602" rIns="0" bIns="0"/>
          <a:lstStyle/>
          <a:p>
            <a:pPr marL="107950" indent="0" defTabSz="449263" eaLnBrk="1" hangingPunct="1">
              <a:buClrTx/>
              <a:buSzPct val="45000"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en-GB" sz="3600" b="1" dirty="0" smtClean="0"/>
              <a:t>Trainer (L4)</a:t>
            </a:r>
          </a:p>
          <a:p>
            <a:pPr marL="431800" indent="-323850" defTabSz="449263" eaLnBrk="1" hangingPunct="1">
              <a:buClrTx/>
              <a:buSzPct val="45000"/>
              <a:buFont typeface="Wingdings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en-GB" sz="2500" dirty="0" smtClean="0"/>
              <a:t>content expert</a:t>
            </a:r>
          </a:p>
          <a:p>
            <a:pPr marL="431800" indent="-323850" defTabSz="449263" eaLnBrk="1" hangingPunct="1">
              <a:buClrTx/>
              <a:buSzPct val="45000"/>
              <a:buFont typeface="Wingdings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en-GB" sz="2500" dirty="0" smtClean="0"/>
              <a:t>expertise not in group dynamics</a:t>
            </a:r>
          </a:p>
          <a:p>
            <a:pPr marL="431800" indent="-323850" defTabSz="449263" eaLnBrk="1" hangingPunct="1">
              <a:buClrTx/>
              <a:buSzPct val="45000"/>
              <a:buFont typeface="Wingdings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en-GB" sz="2500" dirty="0" smtClean="0"/>
              <a:t>develops methods to help achieve specific learning objectives defined by training needs analysis</a:t>
            </a:r>
          </a:p>
          <a:p>
            <a:pPr marL="431800" indent="-323850" defTabSz="449263" eaLnBrk="1" hangingPunct="1">
              <a:buClrTx/>
              <a:buSzPct val="45000"/>
              <a:buFont typeface="Wingdings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en-GB" sz="2500" dirty="0" smtClean="0"/>
              <a:t>aims to change practice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body" idx="2"/>
          </p:nvPr>
        </p:nvSpPr>
        <p:spPr>
          <a:xfrm>
            <a:off x="214313" y="581503"/>
            <a:ext cx="4286250" cy="4767263"/>
          </a:xfrm>
          <a:gradFill flip="none" rotWithShape="1">
            <a:gsLst>
              <a:gs pos="0">
                <a:srgbClr val="EC1A46">
                  <a:tint val="66000"/>
                  <a:satMod val="160000"/>
                </a:srgbClr>
              </a:gs>
              <a:gs pos="50000">
                <a:srgbClr val="EC1A46">
                  <a:tint val="44500"/>
                  <a:satMod val="160000"/>
                </a:srgbClr>
              </a:gs>
              <a:gs pos="100000">
                <a:srgbClr val="EC1A46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lIns="0" tIns="25602" rIns="0" bIns="0"/>
          <a:lstStyle/>
          <a:p>
            <a:pPr marL="107950" indent="0" defTabSz="449263" eaLnBrk="1" hangingPunct="1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Tx/>
              <a:buSzPct val="45000"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en-GB" sz="3600" b="1" dirty="0" smtClean="0"/>
              <a:t>Facilitator (L3)</a:t>
            </a:r>
          </a:p>
          <a:p>
            <a:pPr marL="431800" indent="-323850" defTabSz="449263" eaLnBrk="1" hangingPunct="1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Tx/>
              <a:buSzPct val="45000"/>
              <a:buFont typeface="Wingdings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en-GB" sz="2500" dirty="0" smtClean="0"/>
              <a:t>not necessarily content expert</a:t>
            </a:r>
          </a:p>
          <a:p>
            <a:pPr marL="431800" indent="-323850" defTabSz="449263" eaLnBrk="1" hangingPunct="1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Tx/>
              <a:buSzPct val="45000"/>
              <a:buFont typeface="Wingdings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en-GB" sz="2500" dirty="0" smtClean="0"/>
              <a:t>expertise in group dynamics</a:t>
            </a:r>
          </a:p>
          <a:p>
            <a:pPr marL="431800" indent="-323850" defTabSz="449263" eaLnBrk="1" hangingPunct="1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Tx/>
              <a:buSzPct val="45000"/>
              <a:buFont typeface="Wingdings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en-GB" sz="2500" dirty="0" smtClean="0"/>
              <a:t>helps group define own outcomes and how to achieve these</a:t>
            </a:r>
          </a:p>
          <a:p>
            <a:pPr marL="431800" indent="-323850" defTabSz="449263" eaLnBrk="1" hangingPunct="1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Tx/>
              <a:buSzPct val="45000"/>
              <a:buFont typeface="Wingdings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en-GB" sz="2500" dirty="0" smtClean="0"/>
              <a:t>aims to help group achieve broad organisational goals</a:t>
            </a:r>
          </a:p>
        </p:txBody>
      </p:sp>
      <p:pic>
        <p:nvPicPr>
          <p:cNvPr id="29700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5348288"/>
            <a:ext cx="288131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4313" y="6426200"/>
            <a:ext cx="7656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Slide sourced from </a:t>
            </a:r>
            <a:r>
              <a:rPr lang="en-US" dirty="0"/>
              <a:t>NZ National Advance Care Planning Training </a:t>
            </a:r>
            <a:r>
              <a:rPr lang="en-US" dirty="0" err="1" smtClean="0"/>
              <a:t>Programme</a:t>
            </a:r>
            <a:endParaRPr lang="en-US" dirty="0"/>
          </a:p>
        </p:txBody>
      </p:sp>
      <p:pic>
        <p:nvPicPr>
          <p:cNvPr id="6" name="Picture 1" descr="DHB Logo_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62838" y="5872701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230203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Awareness Campaigns</a:t>
            </a:r>
            <a:endParaRPr lang="en-US" dirty="0"/>
          </a:p>
        </p:txBody>
      </p:sp>
      <p:pic>
        <p:nvPicPr>
          <p:cNvPr id="5" name="Content Placeholder 4" descr="CTC2015_A4Poster_Dload.pdf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657" r="-78657"/>
          <a:stretch>
            <a:fillRect/>
          </a:stretch>
        </p:blipFill>
        <p:spPr>
          <a:xfrm>
            <a:off x="-247578" y="1104233"/>
            <a:ext cx="9580408" cy="5268855"/>
          </a:xfrm>
        </p:spPr>
      </p:pic>
      <p:sp>
        <p:nvSpPr>
          <p:cNvPr id="3" name="TextBox 2"/>
          <p:cNvSpPr txBox="1"/>
          <p:nvPr/>
        </p:nvSpPr>
        <p:spPr>
          <a:xfrm>
            <a:off x="0" y="638609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268869"/>
            <a:ext cx="74072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Image used with permission of NZ National Advance Care Planning Training </a:t>
            </a:r>
            <a:r>
              <a:rPr lang="en-US" dirty="0" err="1"/>
              <a:t>Programme</a:t>
            </a:r>
            <a:endParaRPr lang="en-US" dirty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3829" y="5889991"/>
            <a:ext cx="1736725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102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eav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52"/>
          <a:stretch>
            <a:fillRect/>
          </a:stretch>
        </p:blipFill>
        <p:spPr bwMode="auto">
          <a:xfrm rot="809777">
            <a:off x="4788811" y="1274422"/>
            <a:ext cx="4167471" cy="1180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32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85808" y="692696"/>
            <a:ext cx="8578680" cy="792088"/>
          </a:xfrm>
        </p:spPr>
        <p:txBody>
          <a:bodyPr/>
          <a:lstStyle/>
          <a:p>
            <a:r>
              <a:rPr lang="en-NZ" dirty="0" smtClean="0"/>
              <a:t>The Programme aims to …</a:t>
            </a:r>
            <a:endParaRPr lang="en-NZ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395536" y="2348880"/>
            <a:ext cx="7776864" cy="223224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NZ" sz="2800" dirty="0" smtClean="0"/>
              <a:t>“…  encourage families  and communities to think and talk about the treatment and care they want at the end-of-life”</a:t>
            </a:r>
          </a:p>
          <a:p>
            <a:pPr marL="0" indent="0">
              <a:buNone/>
            </a:pPr>
            <a:endParaRPr lang="en-NZ" sz="2000" dirty="0"/>
          </a:p>
          <a:p>
            <a:pPr marL="0" indent="0" algn="ctr">
              <a:buNone/>
            </a:pPr>
            <a:r>
              <a:rPr lang="en-NZ" sz="2800" dirty="0" smtClean="0"/>
              <a:t>This is done by training volunteers to be Communicators</a:t>
            </a:r>
          </a:p>
          <a:p>
            <a:pPr marL="0" indent="0">
              <a:buNone/>
            </a:pPr>
            <a:endParaRPr lang="en-NZ" sz="2800" dirty="0"/>
          </a:p>
          <a:p>
            <a:pPr marL="0" indent="0">
              <a:buNone/>
            </a:pPr>
            <a:endParaRPr lang="en-NZ" sz="2800" dirty="0" smtClean="0"/>
          </a:p>
          <a:p>
            <a:pPr marL="0" indent="0">
              <a:buNone/>
            </a:pPr>
            <a:endParaRPr lang="en-NZ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174405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6174405"/>
            <a:ext cx="676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Slide sourced from NZ National Advance Care Planning </a:t>
            </a:r>
            <a:r>
              <a:rPr lang="en-US" dirty="0" smtClean="0"/>
              <a:t>Conversations that Count </a:t>
            </a:r>
            <a:r>
              <a:rPr lang="en-US" dirty="0" err="1" smtClean="0"/>
              <a:t>Programme</a:t>
            </a:r>
            <a:endParaRPr lang="en-US" dirty="0"/>
          </a:p>
        </p:txBody>
      </p:sp>
      <p:pic>
        <p:nvPicPr>
          <p:cNvPr id="7" name="Picture 1" descr="DHB Logo_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86284" y="5872701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567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ACP in Auckland DHB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National program office based at Auckland Hospital</a:t>
            </a:r>
          </a:p>
          <a:p>
            <a:r>
              <a:rPr lang="en-US" dirty="0" smtClean="0"/>
              <a:t>Senior clinical staff engaged with ACP</a:t>
            </a:r>
          </a:p>
          <a:p>
            <a:pPr lvl="1"/>
            <a:r>
              <a:rPr lang="en-US" dirty="0" smtClean="0"/>
              <a:t>National clinical leader for program is one of our senior physicians in management at ADHB</a:t>
            </a:r>
          </a:p>
          <a:p>
            <a:r>
              <a:rPr lang="en-US" dirty="0" smtClean="0"/>
              <a:t>ACP project manager provides resources for Level 2 Facilitators</a:t>
            </a:r>
          </a:p>
          <a:p>
            <a:r>
              <a:rPr lang="en-US" dirty="0" smtClean="0"/>
              <a:t>ACP policy for our </a:t>
            </a:r>
            <a:r>
              <a:rPr lang="en-US" dirty="0" err="1" smtClean="0"/>
              <a:t>organisation</a:t>
            </a:r>
            <a:r>
              <a:rPr lang="en-US" dirty="0" smtClean="0"/>
              <a:t> states that ACP should be offered to all patients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279747" y="5680452"/>
            <a:ext cx="2864253" cy="11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6" name="Picture 1" descr="DHB Logo_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27669" y="5849255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92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ADHB Nephrology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Tertiary referral hospital</a:t>
            </a:r>
          </a:p>
          <a:p>
            <a:pPr lvl="1"/>
            <a:r>
              <a:rPr lang="en-US" dirty="0" smtClean="0"/>
              <a:t>Secondary care general nephrology</a:t>
            </a:r>
          </a:p>
          <a:p>
            <a:pPr lvl="1"/>
            <a:r>
              <a:rPr lang="en-US" dirty="0" smtClean="0"/>
              <a:t>Tertiary/quaternary referral </a:t>
            </a:r>
            <a:r>
              <a:rPr lang="en-US" dirty="0" err="1" smtClean="0"/>
              <a:t>centre</a:t>
            </a:r>
            <a:r>
              <a:rPr lang="en-US" dirty="0" smtClean="0"/>
              <a:t> for renal transplant</a:t>
            </a:r>
          </a:p>
          <a:p>
            <a:r>
              <a:rPr lang="en-US" dirty="0" smtClean="0"/>
              <a:t>9 Nephrologists </a:t>
            </a:r>
          </a:p>
          <a:p>
            <a:r>
              <a:rPr lang="en-US" dirty="0" smtClean="0"/>
              <a:t>335 dialysis patients</a:t>
            </a:r>
          </a:p>
          <a:p>
            <a:r>
              <a:rPr lang="en-US" dirty="0" smtClean="0"/>
              <a:t>Home, self care, assisted self care, dependent care and in hospital dialysis</a:t>
            </a:r>
          </a:p>
          <a:p>
            <a:r>
              <a:rPr lang="en-US" dirty="0" smtClean="0"/>
              <a:t>Supportive care clinic</a:t>
            </a:r>
          </a:p>
          <a:p>
            <a:endParaRPr lang="en-US" dirty="0"/>
          </a:p>
        </p:txBody>
      </p:sp>
      <p:pic>
        <p:nvPicPr>
          <p:cNvPr id="4" name="Picture 1" descr="DHB Logo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65756" y="5856103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62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ACP Leadership in ADHB Nephrology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Hospital management</a:t>
            </a:r>
          </a:p>
          <a:p>
            <a:r>
              <a:rPr lang="en-US" dirty="0" smtClean="0"/>
              <a:t>Nephrology Clinical Director</a:t>
            </a:r>
          </a:p>
          <a:p>
            <a:r>
              <a:rPr lang="en-US" dirty="0" smtClean="0"/>
              <a:t>Charge Nurse Manager</a:t>
            </a:r>
          </a:p>
          <a:p>
            <a:pPr lvl="1"/>
            <a:r>
              <a:rPr lang="en-US" dirty="0"/>
              <a:t>“MOS board” goal in dependent care dialysis units </a:t>
            </a:r>
            <a:endParaRPr lang="en-US" dirty="0" smtClean="0"/>
          </a:p>
          <a:p>
            <a:r>
              <a:rPr lang="en-US" dirty="0" err="1" smtClean="0"/>
              <a:t>ACP</a:t>
            </a:r>
            <a:r>
              <a:rPr lang="en-US" dirty="0" smtClean="0"/>
              <a:t> Level 3 Facilitator</a:t>
            </a:r>
          </a:p>
          <a:p>
            <a:r>
              <a:rPr lang="en-US" dirty="0" err="1" smtClean="0"/>
              <a:t>ACP</a:t>
            </a:r>
            <a:r>
              <a:rPr lang="en-US" dirty="0" smtClean="0"/>
              <a:t> Level 2 Practitioner trained physicians, nurses, social worker (7 in total)</a:t>
            </a:r>
          </a:p>
          <a:p>
            <a:pPr lvl="1"/>
            <a:endParaRPr lang="en-US" dirty="0"/>
          </a:p>
        </p:txBody>
      </p:sp>
      <p:pic>
        <p:nvPicPr>
          <p:cNvPr id="4" name="Picture 1" descr="DHB Logo_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45752" y="5859719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769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 I practice ACP?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 my observation ACP improves outcomes for</a:t>
            </a:r>
          </a:p>
          <a:p>
            <a:pPr lvl="1"/>
            <a:r>
              <a:rPr lang="en-US" dirty="0" smtClean="0"/>
              <a:t>Patients</a:t>
            </a:r>
          </a:p>
          <a:p>
            <a:pPr lvl="1"/>
            <a:r>
              <a:rPr lang="en-US" dirty="0" smtClean="0"/>
              <a:t>Families/significant others</a:t>
            </a:r>
          </a:p>
          <a:p>
            <a:pPr lvl="1"/>
            <a:r>
              <a:rPr lang="en-US" dirty="0"/>
              <a:t>H</a:t>
            </a:r>
            <a:r>
              <a:rPr lang="en-US" dirty="0" smtClean="0"/>
              <a:t>ealthcare practitioners</a:t>
            </a:r>
          </a:p>
          <a:p>
            <a:r>
              <a:rPr lang="en-US" dirty="0" smtClean="0"/>
              <a:t>In my opinion the biggest barrier is healthcare professionals not knowing how to have the conversation</a:t>
            </a:r>
          </a:p>
        </p:txBody>
      </p:sp>
      <p:pic>
        <p:nvPicPr>
          <p:cNvPr id="4" name="Picture 1" descr="DHB Logo_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45752" y="5859719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443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How do I practice ACP?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1" descr="DHB Logo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65756" y="5875094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543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38507490"/>
              </p:ext>
            </p:extLst>
          </p:nvPr>
        </p:nvGraphicFramePr>
        <p:xfrm>
          <a:off x="685800" y="228600"/>
          <a:ext cx="8153400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990600"/>
            <a:ext cx="4038600" cy="792163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</a:rPr>
              <a:t>Conversations (context)</a:t>
            </a:r>
            <a:endParaRPr lang="en-NZ" sz="28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433141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Slide </a:t>
            </a:r>
            <a:r>
              <a:rPr lang="en-US" dirty="0" smtClean="0"/>
              <a:t>adapted </a:t>
            </a:r>
            <a:r>
              <a:rPr lang="en-US" dirty="0"/>
              <a:t>from NZ National Advance Care Planning Training </a:t>
            </a:r>
            <a:r>
              <a:rPr lang="en-US" dirty="0" err="1"/>
              <a:t>Programme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384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ACP in Supportive Care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People want to </a:t>
            </a:r>
            <a:r>
              <a:rPr lang="en-US" dirty="0" err="1" smtClean="0"/>
              <a:t>maximise</a:t>
            </a:r>
            <a:r>
              <a:rPr lang="en-US" dirty="0" smtClean="0"/>
              <a:t> their quality of life</a:t>
            </a:r>
          </a:p>
          <a:p>
            <a:pPr lvl="1"/>
            <a:r>
              <a:rPr lang="en-US" dirty="0" smtClean="0"/>
              <a:t>Who are their support people?</a:t>
            </a:r>
          </a:p>
          <a:p>
            <a:pPr lvl="1"/>
            <a:r>
              <a:rPr lang="en-US" dirty="0" smtClean="0"/>
              <a:t>What are their goals?</a:t>
            </a:r>
          </a:p>
          <a:p>
            <a:pPr lvl="1"/>
            <a:r>
              <a:rPr lang="en-US" dirty="0" smtClean="0"/>
              <a:t>What are their frustrations/fears?</a:t>
            </a:r>
          </a:p>
          <a:p>
            <a:pPr lvl="2"/>
            <a:r>
              <a:rPr lang="en-US" dirty="0" smtClean="0"/>
              <a:t>POS-S renal</a:t>
            </a:r>
          </a:p>
          <a:p>
            <a:pPr lvl="1"/>
            <a:r>
              <a:rPr lang="en-US" dirty="0" smtClean="0"/>
              <a:t>What are they prepared to do to achieve goals and reduce frustrations?</a:t>
            </a:r>
          </a:p>
        </p:txBody>
      </p:sp>
      <p:pic>
        <p:nvPicPr>
          <p:cNvPr id="4" name="Picture 1" descr="DHB Logo_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39834" y="5873857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386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ACP in Supportive Care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End-of-life care plan</a:t>
            </a:r>
          </a:p>
          <a:p>
            <a:pPr lvl="1"/>
            <a:r>
              <a:rPr lang="en-US" dirty="0" smtClean="0"/>
              <a:t>Who will look after the patient?</a:t>
            </a:r>
          </a:p>
          <a:p>
            <a:pPr lvl="2"/>
            <a:r>
              <a:rPr lang="en-US" dirty="0" smtClean="0"/>
              <a:t>Family/support people (do they know?)</a:t>
            </a:r>
          </a:p>
          <a:p>
            <a:pPr lvl="2"/>
            <a:r>
              <a:rPr lang="en-US" dirty="0" smtClean="0"/>
              <a:t>Paid </a:t>
            </a:r>
            <a:r>
              <a:rPr lang="en-US" dirty="0" err="1" smtClean="0"/>
              <a:t>carers</a:t>
            </a:r>
            <a:endParaRPr lang="en-US" dirty="0" smtClean="0"/>
          </a:p>
          <a:p>
            <a:pPr lvl="1"/>
            <a:r>
              <a:rPr lang="en-US" dirty="0" smtClean="0"/>
              <a:t>Where will they be looked after?</a:t>
            </a:r>
          </a:p>
          <a:p>
            <a:pPr lvl="2"/>
            <a:r>
              <a:rPr lang="en-US" dirty="0" smtClean="0"/>
              <a:t>Own home</a:t>
            </a:r>
          </a:p>
          <a:p>
            <a:pPr lvl="2"/>
            <a:r>
              <a:rPr lang="en-US" dirty="0" smtClean="0"/>
              <a:t>Family/support person home</a:t>
            </a:r>
          </a:p>
          <a:p>
            <a:pPr lvl="2"/>
            <a:r>
              <a:rPr lang="en-US" dirty="0" smtClean="0"/>
              <a:t>Residential care</a:t>
            </a:r>
          </a:p>
          <a:p>
            <a:pPr lvl="1"/>
            <a:r>
              <a:rPr lang="en-US" dirty="0" smtClean="0"/>
              <a:t>Expert medical advice for patient/</a:t>
            </a:r>
            <a:r>
              <a:rPr lang="en-US" dirty="0" err="1" smtClean="0"/>
              <a:t>carers</a:t>
            </a:r>
            <a:r>
              <a:rPr lang="en-US" dirty="0" smtClean="0"/>
              <a:t>/GP</a:t>
            </a:r>
          </a:p>
          <a:p>
            <a:pPr lvl="1"/>
            <a:r>
              <a:rPr lang="en-US" dirty="0" smtClean="0"/>
              <a:t>I don’t routinely explicitly discuss resuscitation status</a:t>
            </a:r>
          </a:p>
        </p:txBody>
      </p:sp>
      <p:pic>
        <p:nvPicPr>
          <p:cNvPr id="4" name="Picture 1" descr="DHB Logo_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48154" y="5978769"/>
            <a:ext cx="1552396" cy="8440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066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Belinda and Danny</a:t>
            </a:r>
            <a:endParaRPr lang="en-N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02099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ACP in dying dialysis patient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Who are their support people?</a:t>
            </a:r>
          </a:p>
          <a:p>
            <a:r>
              <a:rPr lang="en-US" dirty="0" smtClean="0"/>
              <a:t>What are their goals before death?</a:t>
            </a:r>
          </a:p>
          <a:p>
            <a:pPr lvl="1"/>
            <a:r>
              <a:rPr lang="en-US" dirty="0" smtClean="0"/>
              <a:t>Risk-benefit</a:t>
            </a:r>
          </a:p>
          <a:p>
            <a:r>
              <a:rPr lang="en-US" dirty="0" smtClean="0"/>
              <a:t>What are their fears about dying?</a:t>
            </a:r>
          </a:p>
          <a:p>
            <a:r>
              <a:rPr lang="en-US" dirty="0" smtClean="0"/>
              <a:t>Where do they want to die?</a:t>
            </a:r>
          </a:p>
          <a:p>
            <a:r>
              <a:rPr lang="en-US" dirty="0" smtClean="0"/>
              <a:t>When and how are we going to decide to stop dialysis?</a:t>
            </a:r>
          </a:p>
          <a:p>
            <a:r>
              <a:rPr lang="en-US" dirty="0" smtClean="0"/>
              <a:t>Discussion of resuscitation status</a:t>
            </a:r>
          </a:p>
          <a:p>
            <a:r>
              <a:rPr lang="en-US" dirty="0" smtClean="0"/>
              <a:t>Latter two may lend themselves to AD</a:t>
            </a:r>
          </a:p>
          <a:p>
            <a:endParaRPr lang="en-US" dirty="0"/>
          </a:p>
        </p:txBody>
      </p:sp>
      <p:pic>
        <p:nvPicPr>
          <p:cNvPr id="4" name="Picture 1" descr="DHB Logo_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39835" y="5875094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87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ACP in stable dialysis patient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Acknowledge emotion/unpleasantness of topic</a:t>
            </a:r>
          </a:p>
          <a:p>
            <a:r>
              <a:rPr lang="en-US" dirty="0" smtClean="0"/>
              <a:t>Who are their support people?</a:t>
            </a:r>
          </a:p>
          <a:p>
            <a:r>
              <a:rPr lang="en-US" dirty="0" smtClean="0"/>
              <a:t>Is there anything they would like observed if they were very unwell?</a:t>
            </a:r>
          </a:p>
          <a:p>
            <a:pPr lvl="1"/>
            <a:r>
              <a:rPr lang="en-US" dirty="0" smtClean="0"/>
              <a:t>Religious, cultural, family</a:t>
            </a:r>
          </a:p>
          <a:p>
            <a:r>
              <a:rPr lang="en-US" dirty="0" smtClean="0"/>
              <a:t>Do they have any thoughts about end-of-life care?</a:t>
            </a:r>
          </a:p>
          <a:p>
            <a:r>
              <a:rPr lang="en-US" dirty="0" smtClean="0"/>
              <a:t>Do they have any strong preferences about medical treatments? </a:t>
            </a:r>
          </a:p>
          <a:p>
            <a:pPr lvl="1"/>
            <a:r>
              <a:rPr lang="en-US" dirty="0" smtClean="0"/>
              <a:t>Dialysis discontinuation, CPR</a:t>
            </a:r>
            <a:endParaRPr lang="en-US" dirty="0"/>
          </a:p>
        </p:txBody>
      </p:sp>
      <p:pic>
        <p:nvPicPr>
          <p:cNvPr id="4" name="Picture 1" descr="DHB Logo_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54033" y="5863371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9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ACP in person with CKD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Acknowledge emotion</a:t>
            </a:r>
            <a:r>
              <a:rPr lang="en-US" smtClean="0"/>
              <a:t>/unpleasantness </a:t>
            </a:r>
            <a:r>
              <a:rPr lang="en-US" dirty="0" smtClean="0"/>
              <a:t>of topic</a:t>
            </a:r>
          </a:p>
          <a:p>
            <a:r>
              <a:rPr lang="en-US" dirty="0" smtClean="0"/>
              <a:t>Who </a:t>
            </a:r>
            <a:r>
              <a:rPr lang="en-US" dirty="0"/>
              <a:t>are their support people?</a:t>
            </a:r>
          </a:p>
          <a:p>
            <a:r>
              <a:rPr lang="en-US" dirty="0"/>
              <a:t>Is there anything they would like observed if they were very unwell?</a:t>
            </a:r>
          </a:p>
          <a:p>
            <a:pPr lvl="1"/>
            <a:r>
              <a:rPr lang="en-US" dirty="0"/>
              <a:t>Religious, cultural, family</a:t>
            </a:r>
          </a:p>
          <a:p>
            <a:r>
              <a:rPr lang="en-US" dirty="0"/>
              <a:t>Do they have any thoughts about end-of-life care?</a:t>
            </a:r>
          </a:p>
          <a:p>
            <a:r>
              <a:rPr lang="en-US" dirty="0"/>
              <a:t>Do they have any strong preferences about medical treatments? </a:t>
            </a:r>
          </a:p>
          <a:p>
            <a:pPr lvl="1"/>
            <a:r>
              <a:rPr lang="en-US" dirty="0" smtClean="0"/>
              <a:t>Dialysis, </a:t>
            </a:r>
            <a:r>
              <a:rPr lang="en-US" dirty="0"/>
              <a:t>CPR</a:t>
            </a:r>
          </a:p>
          <a:p>
            <a:endParaRPr lang="en-US" dirty="0"/>
          </a:p>
        </p:txBody>
      </p:sp>
      <p:pic>
        <p:nvPicPr>
          <p:cNvPr id="4" name="Picture 1" descr="DHB Logo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65756" y="5863371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238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Motivations for patients to document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in it for the patient?</a:t>
            </a:r>
          </a:p>
          <a:p>
            <a:pPr lvl="1"/>
            <a:r>
              <a:rPr lang="en-US" dirty="0" smtClean="0"/>
              <a:t>Reduce burden on family</a:t>
            </a:r>
          </a:p>
          <a:p>
            <a:pPr lvl="2"/>
            <a:r>
              <a:rPr lang="en-US" dirty="0" smtClean="0"/>
              <a:t>Decision on discontinuing dialysis</a:t>
            </a:r>
          </a:p>
          <a:p>
            <a:pPr lvl="2"/>
            <a:r>
              <a:rPr lang="en-US" dirty="0" smtClean="0"/>
              <a:t>Few or preoccupied family</a:t>
            </a:r>
          </a:p>
          <a:p>
            <a:pPr lvl="1"/>
            <a:r>
              <a:rPr lang="en-US" dirty="0" smtClean="0"/>
              <a:t>Conflict with loved ones about care preferences</a:t>
            </a:r>
          </a:p>
          <a:p>
            <a:pPr lvl="1"/>
            <a:r>
              <a:rPr lang="en-US" dirty="0" smtClean="0"/>
              <a:t>Strong treatment preferences</a:t>
            </a:r>
          </a:p>
          <a:p>
            <a:pPr lvl="2"/>
            <a:r>
              <a:rPr lang="en-US" dirty="0" smtClean="0"/>
              <a:t>No CPR, no dialysis, no cancer treatment…</a:t>
            </a:r>
          </a:p>
          <a:p>
            <a:pPr lvl="1"/>
            <a:r>
              <a:rPr lang="en-US" dirty="0" smtClean="0"/>
              <a:t>Cultural preferences</a:t>
            </a:r>
            <a:endParaRPr lang="en-US" dirty="0"/>
          </a:p>
          <a:p>
            <a:pPr lvl="1"/>
            <a:r>
              <a:rPr lang="en-US" dirty="0" smtClean="0"/>
              <a:t>Religious </a:t>
            </a:r>
            <a:r>
              <a:rPr lang="en-US" dirty="0"/>
              <a:t>preferences</a:t>
            </a:r>
          </a:p>
          <a:p>
            <a:pPr lvl="1"/>
            <a:endParaRPr lang="en-US" dirty="0"/>
          </a:p>
        </p:txBody>
      </p:sp>
      <p:pic>
        <p:nvPicPr>
          <p:cNvPr id="4" name="Picture 1" descr="DHB Logo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65756" y="5875094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569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Not all conversations can go well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Patients have a right to decline ACP</a:t>
            </a:r>
          </a:p>
          <a:p>
            <a:r>
              <a:rPr lang="en-US" dirty="0" smtClean="0"/>
              <a:t>There is a learning curve for practitioners</a:t>
            </a:r>
          </a:p>
          <a:p>
            <a:r>
              <a:rPr lang="en-US" dirty="0" smtClean="0"/>
              <a:t>Care with own agenda</a:t>
            </a:r>
          </a:p>
          <a:p>
            <a:r>
              <a:rPr lang="en-US" dirty="0" smtClean="0"/>
              <a:t>Dealing with intense emotion</a:t>
            </a:r>
          </a:p>
          <a:p>
            <a:pPr lvl="1"/>
            <a:r>
              <a:rPr lang="en-US" dirty="0" smtClean="0"/>
              <a:t>Patient/family</a:t>
            </a:r>
          </a:p>
          <a:p>
            <a:pPr lvl="1"/>
            <a:r>
              <a:rPr lang="en-US" dirty="0" smtClean="0"/>
              <a:t>Tears are not a sign of failure</a:t>
            </a:r>
          </a:p>
          <a:p>
            <a:pPr lvl="1"/>
            <a:r>
              <a:rPr lang="en-US" dirty="0" smtClean="0"/>
              <a:t>Awareness of and strategies for handling our own emotions</a:t>
            </a:r>
          </a:p>
          <a:p>
            <a:r>
              <a:rPr lang="en-US" dirty="0" smtClean="0"/>
              <a:t>People who are initially disinterested in or even offended by ACP sometimes later ask about it</a:t>
            </a:r>
          </a:p>
        </p:txBody>
      </p:sp>
      <p:pic>
        <p:nvPicPr>
          <p:cNvPr id="4" name="Picture 1" descr="DHB Logo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54033" y="5863371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15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Belinda and </a:t>
            </a:r>
            <a:r>
              <a:rPr lang="en-US" smtClean="0"/>
              <a:t>Danny for </a:t>
            </a:r>
            <a:r>
              <a:rPr lang="en-US" dirty="0" smtClean="0"/>
              <a:t>agreeing to be filmed</a:t>
            </a:r>
          </a:p>
          <a:p>
            <a:r>
              <a:rPr lang="en-US" dirty="0" smtClean="0"/>
              <a:t>To all the patients and families who have shared their hopes and fears with me</a:t>
            </a:r>
          </a:p>
          <a:p>
            <a:r>
              <a:rPr lang="en-US" dirty="0" smtClean="0"/>
              <a:t>NZ </a:t>
            </a:r>
            <a:r>
              <a:rPr lang="en-US" dirty="0"/>
              <a:t>National Advance Care Planning Training </a:t>
            </a:r>
            <a:r>
              <a:rPr lang="en-US" dirty="0" err="1" smtClean="0"/>
              <a:t>Programme</a:t>
            </a:r>
            <a:r>
              <a:rPr lang="en-US" dirty="0" smtClean="0"/>
              <a:t> especially Shona Muir</a:t>
            </a:r>
          </a:p>
          <a:p>
            <a:r>
              <a:rPr lang="en-US" dirty="0" smtClean="0"/>
              <a:t>You the audience for listening!</a:t>
            </a:r>
          </a:p>
          <a:p>
            <a:endParaRPr lang="en-US" dirty="0"/>
          </a:p>
        </p:txBody>
      </p:sp>
      <p:pic>
        <p:nvPicPr>
          <p:cNvPr id="4" name="Picture 1" descr="DHB Logo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54033" y="5875094"/>
            <a:ext cx="1743075" cy="947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7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1232</Words>
  <Application>Microsoft Office PowerPoint</Application>
  <PresentationFormat>On-screen Show (4:3)</PresentationFormat>
  <Paragraphs>199</Paragraphs>
  <Slides>24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Wingdings</vt:lpstr>
      <vt:lpstr>Office Theme</vt:lpstr>
      <vt:lpstr>Advance Care Planning in the Auckland District Health Board Renal Department</vt:lpstr>
      <vt:lpstr>Where is Auckland?</vt:lpstr>
      <vt:lpstr>New Zealand Advance Care Planning Co-operative</vt:lpstr>
      <vt:lpstr>National ACP Training for Healthcare Professionals</vt:lpstr>
      <vt:lpstr>L2 ACP Communication Skills course structure</vt:lpstr>
      <vt:lpstr>Level 2 delegates by role</vt:lpstr>
      <vt:lpstr>PowerPoint Presentation</vt:lpstr>
      <vt:lpstr>Public Awareness Campaigns</vt:lpstr>
      <vt:lpstr>PowerPoint Presentation</vt:lpstr>
      <vt:lpstr>ACP in Auckland DHB</vt:lpstr>
      <vt:lpstr>ADHB Nephrology</vt:lpstr>
      <vt:lpstr>ACP Leadership in ADHB Nephrology</vt:lpstr>
      <vt:lpstr>Why do I practice ACP?</vt:lpstr>
      <vt:lpstr>How do I practice ACP?</vt:lpstr>
      <vt:lpstr>Conversations (context)</vt:lpstr>
      <vt:lpstr>ACP in Supportive Care</vt:lpstr>
      <vt:lpstr>ACP in Supportive Care</vt:lpstr>
      <vt:lpstr>Belinda and Danny</vt:lpstr>
      <vt:lpstr>ACP in dying dialysis patient</vt:lpstr>
      <vt:lpstr>ACP in stable dialysis patient</vt:lpstr>
      <vt:lpstr>ACP in person with CKD</vt:lpstr>
      <vt:lpstr>Motivations for patients to document</vt:lpstr>
      <vt:lpstr>Not all conversations can go well</vt:lpstr>
      <vt:lpstr>Thank you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Advance care planning in the Auckland City Hospital Renal Department</dc:title>
  <dc:creator>Elizabeth Stallworthy</dc:creator>
  <cp:lastModifiedBy>Anna Hoffman</cp:lastModifiedBy>
  <cp:revision>46</cp:revision>
  <cp:lastPrinted>2015-08-17T07:45:37Z</cp:lastPrinted>
  <dcterms:created xsi:type="dcterms:W3CDTF">2015-07-27T08:37:12Z</dcterms:created>
  <dcterms:modified xsi:type="dcterms:W3CDTF">2020-07-14T06:39:44Z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-797092215</vt:i4>
  </property>
  <property fmtid="{D5CDD505-2E9C-101B-9397-08002B2CF9AE}" pid="3" name="_NewReviewCycle">
    <vt:lpwstr/>
  </property>
  <property fmtid="{D5CDD505-2E9C-101B-9397-08002B2CF9AE}" pid="4" name="_EmailSubject">
    <vt:lpwstr>Presentations for Symposium/ Master Class</vt:lpwstr>
  </property>
  <property fmtid="{D5CDD505-2E9C-101B-9397-08002B2CF9AE}" pid="5" name="_AuthorEmail">
    <vt:lpwstr>EStallworthy@adhb.govt.nz</vt:lpwstr>
  </property>
  <property fmtid="{D5CDD505-2E9C-101B-9397-08002B2CF9AE}" pid="6" name="_AuthorEmailDisplayName">
    <vt:lpwstr>Elizabeth Stallworthy (ADHB)</vt:lpwstr>
  </property>
</Properties>
</file>