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4"/>
  </p:notesMasterIdLst>
  <p:sldIdLst>
    <p:sldId id="256" r:id="rId2"/>
    <p:sldId id="294" r:id="rId3"/>
    <p:sldId id="312" r:id="rId4"/>
    <p:sldId id="314" r:id="rId5"/>
    <p:sldId id="313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32" r:id="rId14"/>
    <p:sldId id="262" r:id="rId15"/>
    <p:sldId id="263" r:id="rId16"/>
    <p:sldId id="264" r:id="rId17"/>
    <p:sldId id="265" r:id="rId18"/>
    <p:sldId id="266" r:id="rId19"/>
    <p:sldId id="288" r:id="rId20"/>
    <p:sldId id="267" r:id="rId21"/>
    <p:sldId id="260" r:id="rId22"/>
    <p:sldId id="271" r:id="rId23"/>
    <p:sldId id="287" r:id="rId24"/>
    <p:sldId id="258" r:id="rId25"/>
    <p:sldId id="274" r:id="rId26"/>
    <p:sldId id="275" r:id="rId27"/>
    <p:sldId id="298" r:id="rId28"/>
    <p:sldId id="304" r:id="rId29"/>
    <p:sldId id="302" r:id="rId30"/>
    <p:sldId id="303" r:id="rId31"/>
    <p:sldId id="309" r:id="rId32"/>
    <p:sldId id="311" r:id="rId33"/>
    <p:sldId id="310" r:id="rId34"/>
    <p:sldId id="305" r:id="rId35"/>
    <p:sldId id="306" r:id="rId36"/>
    <p:sldId id="307" r:id="rId37"/>
    <p:sldId id="301" r:id="rId38"/>
    <p:sldId id="308" r:id="rId39"/>
    <p:sldId id="333" r:id="rId40"/>
    <p:sldId id="344" r:id="rId41"/>
    <p:sldId id="269" r:id="rId42"/>
    <p:sldId id="289" r:id="rId43"/>
    <p:sldId id="346" r:id="rId44"/>
    <p:sldId id="334" r:id="rId45"/>
    <p:sldId id="336" r:id="rId46"/>
    <p:sldId id="290" r:id="rId47"/>
    <p:sldId id="295" r:id="rId48"/>
    <p:sldId id="296" r:id="rId49"/>
    <p:sldId id="337" r:id="rId50"/>
    <p:sldId id="338" r:id="rId51"/>
    <p:sldId id="339" r:id="rId52"/>
    <p:sldId id="291" r:id="rId53"/>
    <p:sldId id="297" r:id="rId54"/>
    <p:sldId id="340" r:id="rId55"/>
    <p:sldId id="292" r:id="rId56"/>
    <p:sldId id="341" r:id="rId57"/>
    <p:sldId id="342" r:id="rId58"/>
    <p:sldId id="293" r:id="rId59"/>
    <p:sldId id="345" r:id="rId60"/>
    <p:sldId id="322" r:id="rId61"/>
    <p:sldId id="323" r:id="rId62"/>
    <p:sldId id="324" r:id="rId63"/>
    <p:sldId id="325" r:id="rId64"/>
    <p:sldId id="326" r:id="rId65"/>
    <p:sldId id="327" r:id="rId66"/>
    <p:sldId id="328" r:id="rId67"/>
    <p:sldId id="329" r:id="rId68"/>
    <p:sldId id="330" r:id="rId69"/>
    <p:sldId id="331" r:id="rId70"/>
    <p:sldId id="335" r:id="rId71"/>
    <p:sldId id="259" r:id="rId72"/>
    <p:sldId id="272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425" autoAdjust="0"/>
    <p:restoredTop sz="94660"/>
  </p:normalViewPr>
  <p:slideViewPr>
    <p:cSldViewPr>
      <p:cViewPr varScale="1">
        <p:scale>
          <a:sx n="74" d="100"/>
          <a:sy n="74" d="100"/>
        </p:scale>
        <p:origin x="132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Cardiovasc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HD</c:v>
                </c:pt>
                <c:pt idx="1">
                  <c:v>PD</c:v>
                </c:pt>
                <c:pt idx="2">
                  <c:v>Tx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3.13</c:v>
                </c:pt>
                <c:pt idx="1">
                  <c:v>2.42</c:v>
                </c:pt>
                <c:pt idx="2">
                  <c:v>2.44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Withdrawal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HD</c:v>
                </c:pt>
                <c:pt idx="1">
                  <c:v>PD</c:v>
                </c:pt>
                <c:pt idx="2">
                  <c:v>Tx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3.69</c:v>
                </c:pt>
                <c:pt idx="1">
                  <c:v>3.53</c:v>
                </c:pt>
                <c:pt idx="2">
                  <c:v>0.8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Cancer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HD</c:v>
                </c:pt>
                <c:pt idx="1">
                  <c:v>PD</c:v>
                </c:pt>
                <c:pt idx="2">
                  <c:v>Tx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0.39</c:v>
                </c:pt>
                <c:pt idx="1">
                  <c:v>0.42</c:v>
                </c:pt>
                <c:pt idx="2">
                  <c:v>2.75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Infection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HD</c:v>
                </c:pt>
                <c:pt idx="1">
                  <c:v>PD</c:v>
                </c:pt>
                <c:pt idx="2">
                  <c:v>Tx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0.7</c:v>
                </c:pt>
                <c:pt idx="1">
                  <c:v>1.44</c:v>
                </c:pt>
                <c:pt idx="2">
                  <c:v>1.68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Other</c:v>
                </c:pt>
              </c:strCache>
            </c:strRef>
          </c:tx>
          <c:invertIfNegative val="0"/>
          <c:cat>
            <c:strRef>
              <c:f>Sheet1!$A$2:$A$4</c:f>
              <c:strCache>
                <c:ptCount val="3"/>
                <c:pt idx="0">
                  <c:v>HD</c:v>
                </c:pt>
                <c:pt idx="1">
                  <c:v>PD</c:v>
                </c:pt>
                <c:pt idx="2">
                  <c:v>Tx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2.0699999999999998</c:v>
                </c:pt>
                <c:pt idx="1">
                  <c:v>2.17</c:v>
                </c:pt>
                <c:pt idx="2">
                  <c:v>2.31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8709784"/>
        <c:axId val="228707040"/>
      </c:barChart>
      <c:catAx>
        <c:axId val="22870978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8707040"/>
        <c:crosses val="autoZero"/>
        <c:auto val="1"/>
        <c:lblAlgn val="ctr"/>
        <c:lblOffset val="100"/>
        <c:noMultiLvlLbl val="0"/>
      </c:catAx>
      <c:valAx>
        <c:axId val="228707040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2870978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cardiovasc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0-44</c:v>
                </c:pt>
                <c:pt idx="1">
                  <c:v>45-64</c:v>
                </c:pt>
                <c:pt idx="2">
                  <c:v>65-74</c:v>
                </c:pt>
                <c:pt idx="3">
                  <c:v>75+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4.2</c:v>
                </c:pt>
                <c:pt idx="1">
                  <c:v>3.6</c:v>
                </c:pt>
                <c:pt idx="2">
                  <c:v>2.84</c:v>
                </c:pt>
                <c:pt idx="3">
                  <c:v>1.1000000000000001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withdrawal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0-44</c:v>
                </c:pt>
                <c:pt idx="1">
                  <c:v>45-64</c:v>
                </c:pt>
                <c:pt idx="2">
                  <c:v>65-74</c:v>
                </c:pt>
                <c:pt idx="3">
                  <c:v>75+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</c:v>
                </c:pt>
                <c:pt idx="1">
                  <c:v>2.42</c:v>
                </c:pt>
                <c:pt idx="2">
                  <c:v>3.6</c:v>
                </c:pt>
                <c:pt idx="3">
                  <c:v>4.6899999999999986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cancer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0-44</c:v>
                </c:pt>
                <c:pt idx="1">
                  <c:v>45-64</c:v>
                </c:pt>
                <c:pt idx="2">
                  <c:v>65-74</c:v>
                </c:pt>
                <c:pt idx="3">
                  <c:v>75+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0.22</c:v>
                </c:pt>
                <c:pt idx="1">
                  <c:v>0.56999999999999995</c:v>
                </c:pt>
                <c:pt idx="2">
                  <c:v>0.53</c:v>
                </c:pt>
                <c:pt idx="3">
                  <c:v>0.21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infection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0-44</c:v>
                </c:pt>
                <c:pt idx="1">
                  <c:v>45-64</c:v>
                </c:pt>
                <c:pt idx="2">
                  <c:v>65-74</c:v>
                </c:pt>
                <c:pt idx="3">
                  <c:v>75+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0.66</c:v>
                </c:pt>
                <c:pt idx="1">
                  <c:v>0.85</c:v>
                </c:pt>
                <c:pt idx="2">
                  <c:v>0.53</c:v>
                </c:pt>
                <c:pt idx="3">
                  <c:v>0.7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other</c:v>
                </c:pt>
              </c:strCache>
            </c:strRef>
          </c:tx>
          <c:invertIfNegative val="0"/>
          <c:cat>
            <c:strRef>
              <c:f>Sheet1!$A$2:$A$5</c:f>
              <c:strCache>
                <c:ptCount val="4"/>
                <c:pt idx="0">
                  <c:v>0-44</c:v>
                </c:pt>
                <c:pt idx="1">
                  <c:v>45-64</c:v>
                </c:pt>
                <c:pt idx="2">
                  <c:v>65-74</c:v>
                </c:pt>
                <c:pt idx="3">
                  <c:v>75+</c:v>
                </c:pt>
              </c:strCache>
            </c:strRef>
          </c:cat>
          <c:val>
            <c:numRef>
              <c:f>Sheet1!$F$2:$F$5</c:f>
              <c:numCache>
                <c:formatCode>General</c:formatCode>
                <c:ptCount val="4"/>
                <c:pt idx="0">
                  <c:v>2.88</c:v>
                </c:pt>
                <c:pt idx="1">
                  <c:v>2.54</c:v>
                </c:pt>
                <c:pt idx="2">
                  <c:v>2.48</c:v>
                </c:pt>
                <c:pt idx="3">
                  <c:v>1.45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28712920"/>
        <c:axId val="228712136"/>
      </c:barChart>
      <c:catAx>
        <c:axId val="2287129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28712136"/>
        <c:crosses val="autoZero"/>
        <c:auto val="1"/>
        <c:lblAlgn val="ctr"/>
        <c:lblOffset val="100"/>
        <c:noMultiLvlLbl val="0"/>
      </c:catAx>
      <c:valAx>
        <c:axId val="228712136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22871292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61AC3C-D66D-4559-AAC0-9EA8D679A639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68312-BCB6-4C36-B385-DE1763CAFE1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78364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Renal failure deaths</a:t>
            </a:r>
          </a:p>
          <a:p>
            <a:r>
              <a:rPr lang="en-AU" dirty="0" smtClean="0"/>
              <a:t>-uraemia</a:t>
            </a:r>
          </a:p>
          <a:p>
            <a:r>
              <a:rPr lang="en-AU" dirty="0" smtClean="0"/>
              <a:t>-hyperkalaemia</a:t>
            </a:r>
          </a:p>
          <a:p>
            <a:r>
              <a:rPr lang="en-AU" dirty="0" smtClean="0"/>
              <a:t>-fluid overload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688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57225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If you go by age, withdrawal more common in &gt;75 </a:t>
            </a:r>
            <a:r>
              <a:rPr lang="en-AU" dirty="0" err="1" smtClean="0"/>
              <a:t>yr</a:t>
            </a:r>
            <a:r>
              <a:rPr lang="en-AU" dirty="0" smtClean="0"/>
              <a:t> age group – 46% of deaths versus 20% in &lt;75’s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16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2023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1)</a:t>
            </a:r>
            <a:r>
              <a:rPr lang="en-AU" baseline="0" dirty="0" smtClean="0"/>
              <a:t> </a:t>
            </a:r>
            <a:r>
              <a:rPr lang="en-AU" dirty="0" smtClean="0"/>
              <a:t>– may have longer prognosis</a:t>
            </a:r>
            <a:r>
              <a:rPr lang="en-AU" baseline="0" dirty="0" smtClean="0"/>
              <a:t> than average 8 days – depends on residual renal function</a:t>
            </a:r>
          </a:p>
          <a:p>
            <a:r>
              <a:rPr lang="en-AU" dirty="0" smtClean="0"/>
              <a:t>2) – Prognosis may be less than 8 days due to other dying process.  Cause of death is the other medical</a:t>
            </a:r>
            <a:r>
              <a:rPr lang="en-AU" baseline="0" dirty="0" smtClean="0"/>
              <a:t> problem which precipitated whole discussion, renal failure is contributing</a:t>
            </a:r>
          </a:p>
          <a:p>
            <a:r>
              <a:rPr lang="en-AU" baseline="0" dirty="0" smtClean="0"/>
              <a:t>30 – time to death &lt;3 days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32686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No hard and fast rules..</a:t>
            </a:r>
          </a:p>
          <a:p>
            <a:r>
              <a:rPr lang="en-AU" dirty="0" smtClean="0"/>
              <a:t>Different for everyone – very personal</a:t>
            </a:r>
          </a:p>
          <a:p>
            <a:r>
              <a:rPr lang="en-AU" dirty="0" smtClean="0"/>
              <a:t>Studies show that caregivers’ bereavement outcome better if prepared for death and fewer aggressive interventions near EOL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48340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Reversibility remains a question – so the whole picture needs to be taken into account</a:t>
            </a:r>
          </a:p>
          <a:p>
            <a:pPr lvl="1"/>
            <a:r>
              <a:rPr lang="en-AU" dirty="0" smtClean="0"/>
              <a:t>What is the current diagnosis and its prognosis (e.g. </a:t>
            </a:r>
            <a:r>
              <a:rPr lang="en-AU" dirty="0" err="1" smtClean="0"/>
              <a:t>calciphylaxis</a:t>
            </a:r>
            <a:r>
              <a:rPr lang="en-AU" dirty="0" smtClean="0"/>
              <a:t>)</a:t>
            </a:r>
          </a:p>
          <a:p>
            <a:pPr lvl="1"/>
            <a:r>
              <a:rPr lang="en-AU" dirty="0" smtClean="0"/>
              <a:t>Co-morbidities</a:t>
            </a:r>
          </a:p>
          <a:p>
            <a:pPr lvl="1"/>
            <a:r>
              <a:rPr lang="en-AU" dirty="0" smtClean="0"/>
              <a:t>Has there been a steady functional decline over weeks-months?</a:t>
            </a:r>
          </a:p>
          <a:p>
            <a:pPr lvl="1"/>
            <a:r>
              <a:rPr lang="en-AU" dirty="0" smtClean="0"/>
              <a:t>What do nursing staff and allied health think? – involve the MDT</a:t>
            </a:r>
          </a:p>
          <a:p>
            <a:endParaRPr lang="en-AU" dirty="0" smtClean="0"/>
          </a:p>
          <a:p>
            <a:endParaRPr lang="en-AU" dirty="0" smtClean="0"/>
          </a:p>
          <a:p>
            <a:r>
              <a:rPr lang="en-AU" dirty="0" smtClean="0"/>
              <a:t>Difference between palliative phase – illness not curable but prognosis may be months or years</a:t>
            </a:r>
            <a:r>
              <a:rPr lang="en-AU" baseline="0" dirty="0" smtClean="0"/>
              <a:t> ‘living with disease, anticipating death’</a:t>
            </a:r>
            <a:endParaRPr lang="en-AU" dirty="0" smtClean="0"/>
          </a:p>
          <a:p>
            <a:r>
              <a:rPr lang="en-AU" dirty="0" smtClean="0"/>
              <a:t>and terminal – likely to die within next week ‘dying very soon’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635161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7514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Study examining in hospital deaths (all diagnoses)</a:t>
            </a:r>
          </a:p>
          <a:p>
            <a:r>
              <a:rPr lang="en-AU" dirty="0" smtClean="0"/>
              <a:t>Prognostic</a:t>
            </a:r>
            <a:r>
              <a:rPr lang="en-AU" baseline="0" dirty="0" smtClean="0"/>
              <a:t> estimates tend to be over optimistic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75575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Better to have the discussion and acknowledge uncertainty than leave the </a:t>
            </a:r>
            <a:r>
              <a:rPr lang="en-AU" dirty="0" err="1" smtClean="0"/>
              <a:t>pt</a:t>
            </a:r>
            <a:r>
              <a:rPr lang="en-AU" dirty="0" smtClean="0"/>
              <a:t>/family</a:t>
            </a:r>
            <a:r>
              <a:rPr lang="en-AU" baseline="0" dirty="0" smtClean="0"/>
              <a:t> in false hope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95785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37"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222402" indent="-36773751" defTabSz="914437"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5pPr>
            <a:lvl6pPr marL="44865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6pPr>
            <a:lvl7pPr marL="89730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7pPr>
            <a:lvl8pPr marL="134595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8pPr>
            <a:lvl9pPr marL="179460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CDF7BAD-9D61-0F45-9B7C-26037367E3B2}" type="slidenum">
              <a:rPr lang="en-US" sz="1200">
                <a:solidFill>
                  <a:schemeClr val="tx1"/>
                </a:solidFill>
              </a:rPr>
              <a:pPr eaLnBrk="1" hangingPunct="1"/>
              <a:t>28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AU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9948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Pt</a:t>
            </a:r>
            <a:r>
              <a:rPr lang="en-US" dirty="0" smtClean="0"/>
              <a:t> and family may have different communication</a:t>
            </a:r>
            <a:r>
              <a:rPr lang="en-US" baseline="0" dirty="0" smtClean="0"/>
              <a:t> needs</a:t>
            </a:r>
          </a:p>
          <a:p>
            <a:r>
              <a:rPr lang="en-US" dirty="0" smtClean="0"/>
              <a:t>Communication needs of a patient include: </a:t>
            </a:r>
          </a:p>
          <a:p>
            <a:pPr lvl="1"/>
            <a:r>
              <a:rPr lang="en-US" dirty="0" smtClean="0"/>
              <a:t>need for information</a:t>
            </a:r>
          </a:p>
          <a:p>
            <a:pPr lvl="1"/>
            <a:r>
              <a:rPr lang="en-US" dirty="0" smtClean="0"/>
              <a:t>opportunity to disclose feelings</a:t>
            </a:r>
          </a:p>
          <a:p>
            <a:pPr lvl="1"/>
            <a:r>
              <a:rPr lang="en-US" dirty="0" smtClean="0"/>
              <a:t>maintaining a sense of control</a:t>
            </a:r>
          </a:p>
          <a:p>
            <a:pPr lvl="1"/>
            <a:r>
              <a:rPr lang="en-US" dirty="0" smtClean="0"/>
              <a:t>a need for knowing that their life has meaning and purpose. </a:t>
            </a:r>
          </a:p>
          <a:p>
            <a:r>
              <a:rPr lang="en-US" dirty="0" smtClean="0"/>
              <a:t>Communication needs of family members include: </a:t>
            </a:r>
          </a:p>
          <a:p>
            <a:pPr lvl="1"/>
            <a:r>
              <a:rPr lang="en-US" dirty="0" smtClean="0"/>
              <a:t>need for information  - may differ</a:t>
            </a:r>
            <a:r>
              <a:rPr lang="en-US" baseline="0" dirty="0" smtClean="0"/>
              <a:t> to </a:t>
            </a:r>
            <a:r>
              <a:rPr lang="en-US" baseline="0" dirty="0" err="1" smtClean="0"/>
              <a:t>pt</a:t>
            </a:r>
            <a:endParaRPr lang="en-US" dirty="0" smtClean="0"/>
          </a:p>
          <a:p>
            <a:pPr lvl="1"/>
            <a:r>
              <a:rPr lang="en-US" dirty="0" smtClean="0"/>
              <a:t>permission to speak and to be listened to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29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1077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Gesture and touch may be appropriate in</a:t>
            </a:r>
            <a:r>
              <a:rPr lang="en-US" baseline="0" dirty="0" smtClean="0"/>
              <a:t> some settings only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CEAC36-A852-BB46-8BF7-204357A2D88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773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B25D15-4C56-E243-99FF-299F1A27C9BC}" type="slidenum">
              <a:rPr lang="en-US"/>
              <a:pPr>
                <a:defRPr/>
              </a:pPr>
              <a:t>33</a:t>
            </a:fld>
            <a:endParaRPr lang="en-US"/>
          </a:p>
        </p:txBody>
      </p:sp>
      <p:sp>
        <p:nvSpPr>
          <p:cNvPr id="78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70412" cy="3427412"/>
          </a:xfrm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80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869" y="4342465"/>
            <a:ext cx="5488264" cy="4114487"/>
          </a:xfrm>
        </p:spPr>
        <p:txBody>
          <a:bodyPr/>
          <a:lstStyle/>
          <a:p>
            <a:pPr eaLnBrk="1" hangingPunct="1">
              <a:defRPr/>
            </a:pPr>
            <a:endParaRPr lang="en-US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4866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437"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222402" indent="-36773751" defTabSz="914437"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5pPr>
            <a:lvl6pPr marL="448650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6pPr>
            <a:lvl7pPr marL="89730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7pPr>
            <a:lvl8pPr marL="134595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8pPr>
            <a:lvl9pPr marL="1794601" eaLnBrk="0" fontAlgn="base" hangingPunct="0">
              <a:spcBef>
                <a:spcPct val="0"/>
              </a:spcBef>
              <a:spcAft>
                <a:spcPct val="0"/>
              </a:spcAft>
              <a:defRPr sz="43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FBBA778-9D68-0C4B-8836-091A1F391B5A}" type="slidenum">
              <a:rPr lang="en-US" sz="1200">
                <a:solidFill>
                  <a:schemeClr val="tx1"/>
                </a:solidFill>
              </a:rPr>
              <a:pPr eaLnBrk="1" hangingPunct="1"/>
              <a:t>34</a:t>
            </a:fld>
            <a:endParaRPr lang="en-US" sz="1200">
              <a:solidFill>
                <a:schemeClr val="tx1"/>
              </a:solidFill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AU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4131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FF326E-E4D3-A84B-97B9-03A65025EB86}" type="slidenum">
              <a:rPr lang="en-US"/>
              <a:pPr>
                <a:defRPr/>
              </a:pPr>
              <a:t>35</a:t>
            </a:fld>
            <a:endParaRPr lang="en-US"/>
          </a:p>
        </p:txBody>
      </p:sp>
      <p:sp>
        <p:nvSpPr>
          <p:cNvPr id="2426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42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AU" dirty="0" smtClean="0">
                <a:cs typeface="+mn-cs"/>
              </a:rPr>
              <a:t>The key recommendations of theses guidelines are for health professionals to consider the recommendations conveyed by the acronym PREPARED. </a:t>
            </a:r>
          </a:p>
          <a:p>
            <a:pPr eaLnBrk="1" hangingPunct="1">
              <a:defRPr/>
            </a:pPr>
            <a:r>
              <a:rPr lang="en-AU" dirty="0" smtClean="0">
                <a:cs typeface="+mn-cs"/>
              </a:rPr>
              <a:t>Ensure you know facts, have time, quiet space, who needs to be present</a:t>
            </a:r>
          </a:p>
          <a:p>
            <a:pPr eaLnBrk="1" hangingPunct="1">
              <a:defRPr/>
            </a:pPr>
            <a:r>
              <a:rPr lang="en-AU" dirty="0" smtClean="0">
                <a:cs typeface="+mn-cs"/>
              </a:rPr>
              <a:t>Rapport, show empathy</a:t>
            </a:r>
            <a:endParaRPr lang="en-US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3205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Check expectations… not like it is on TV!!!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67258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Worsening </a:t>
            </a:r>
            <a:r>
              <a:rPr lang="en-US" dirty="0" err="1" smtClean="0"/>
              <a:t>uraemia</a:t>
            </a:r>
            <a:r>
              <a:rPr lang="en-US" baseline="0" dirty="0" smtClean="0"/>
              <a:t> and fluid overload</a:t>
            </a:r>
          </a:p>
          <a:p>
            <a:r>
              <a:rPr lang="en-US" baseline="0" dirty="0" smtClean="0"/>
              <a:t>Pain may worsen due to reduced function/becoming bedbound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40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96355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If </a:t>
            </a:r>
            <a:r>
              <a:rPr lang="en-AU" dirty="0" err="1" smtClean="0"/>
              <a:t>pt</a:t>
            </a:r>
            <a:r>
              <a:rPr lang="en-AU" dirty="0" smtClean="0"/>
              <a:t> withdrawing</a:t>
            </a:r>
            <a:r>
              <a:rPr lang="en-AU" baseline="0" dirty="0" smtClean="0"/>
              <a:t> from dialysis – make sure they are at dry weight when cease if possible</a:t>
            </a:r>
          </a:p>
          <a:p>
            <a:r>
              <a:rPr lang="en-AU" baseline="0" dirty="0" smtClean="0"/>
              <a:t>Symptom burden can be high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41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06661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Pain may be due to co-</a:t>
            </a:r>
            <a:r>
              <a:rPr lang="en-AU" dirty="0" err="1" smtClean="0"/>
              <a:t>morbiditry</a:t>
            </a:r>
            <a:r>
              <a:rPr lang="en-AU" dirty="0" smtClean="0"/>
              <a:t> such as arthritis or diabetes, or may be due to stiffness and immobility, or pressure area</a:t>
            </a:r>
          </a:p>
          <a:p>
            <a:r>
              <a:rPr lang="en-AU" dirty="0" smtClean="0"/>
              <a:t>Why prescribe</a:t>
            </a:r>
            <a:r>
              <a:rPr lang="en-AU" baseline="0" dirty="0" smtClean="0"/>
              <a:t> BEFORE? 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42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6366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Tend to avoid </a:t>
            </a:r>
            <a:r>
              <a:rPr lang="en-US" dirty="0" err="1" smtClean="0"/>
              <a:t>cyclizine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68312-BCB6-4C36-B385-DE1763CAFE16}" type="slidenum">
              <a:rPr lang="en-AU" smtClean="0"/>
              <a:t>58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06237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7155A11-65DC-4521-A1BE-726DD426C67A}" type="datetimeFigureOut">
              <a:rPr lang="en-AU" smtClean="0"/>
              <a:t>14/07/2020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EE2ADDF-0E79-45A0-8ECE-7BA288DDBA07}" type="slidenum">
              <a:rPr lang="en-AU" smtClean="0"/>
              <a:t>‹#›</a:t>
            </a:fld>
            <a:endParaRPr lang="en-A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emf"/><Relationship Id="rId4" Type="http://schemas.openxmlformats.org/officeDocument/2006/relationships/oleObject" Target="../embeddings/oleObject1.bin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Management at the end of life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AU" dirty="0" smtClean="0"/>
              <a:t>Dr Katalin Urban</a:t>
            </a:r>
          </a:p>
          <a:p>
            <a:r>
              <a:rPr lang="en-AU" dirty="0" smtClean="0"/>
              <a:t>Staff Specialist in Palliative Medicine</a:t>
            </a:r>
          </a:p>
          <a:p>
            <a:r>
              <a:rPr lang="en-AU" dirty="0" smtClean="0"/>
              <a:t>Concord Hospital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3142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How do these patients die?</a:t>
            </a:r>
          </a:p>
          <a:p>
            <a:r>
              <a:rPr lang="en-AU" dirty="0" smtClean="0"/>
              <a:t>What </a:t>
            </a:r>
            <a:r>
              <a:rPr lang="en-AU" dirty="0"/>
              <a:t>is a ‘good death</a:t>
            </a:r>
            <a:r>
              <a:rPr lang="en-AU" dirty="0" smtClean="0"/>
              <a:t>’?</a:t>
            </a:r>
          </a:p>
          <a:p>
            <a:r>
              <a:rPr lang="en-AU" dirty="0" smtClean="0"/>
              <a:t>Diagnosing dying</a:t>
            </a:r>
          </a:p>
          <a:p>
            <a:r>
              <a:rPr lang="en-AU" dirty="0" smtClean="0"/>
              <a:t>Communication</a:t>
            </a:r>
          </a:p>
          <a:p>
            <a:r>
              <a:rPr lang="en-AU" dirty="0" smtClean="0"/>
              <a:t>Symptom management</a:t>
            </a:r>
          </a:p>
        </p:txBody>
      </p:sp>
    </p:spTree>
    <p:extLst>
      <p:ext uri="{BB962C8B-B14F-4D97-AF65-F5344CB8AC3E}">
        <p14:creationId xmlns:p14="http://schemas.microsoft.com/office/powerpoint/2010/main" val="387466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‘Catherine’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83 </a:t>
            </a:r>
            <a:r>
              <a:rPr lang="en-US" dirty="0" err="1" smtClean="0"/>
              <a:t>yr</a:t>
            </a:r>
            <a:r>
              <a:rPr lang="en-US" dirty="0" smtClean="0"/>
              <a:t> old woman</a:t>
            </a:r>
          </a:p>
          <a:p>
            <a:r>
              <a:rPr lang="en-US" dirty="0" smtClean="0"/>
              <a:t>ESKD due to T2DM</a:t>
            </a:r>
          </a:p>
          <a:p>
            <a:r>
              <a:rPr lang="en-US" dirty="0" smtClean="0"/>
              <a:t>On APD for 4 years – no complications</a:t>
            </a:r>
          </a:p>
          <a:p>
            <a:r>
              <a:rPr lang="en-US" dirty="0" smtClean="0"/>
              <a:t>PMH:</a:t>
            </a:r>
          </a:p>
          <a:p>
            <a:pPr lvl="1"/>
            <a:r>
              <a:rPr lang="en-US" sz="2400" dirty="0" smtClean="0"/>
              <a:t>IHD, previous stenting</a:t>
            </a:r>
          </a:p>
          <a:p>
            <a:pPr lvl="1"/>
            <a:r>
              <a:rPr lang="en-US" sz="2400" dirty="0" smtClean="0"/>
              <a:t>PVD – left fem-pop bypass</a:t>
            </a:r>
          </a:p>
          <a:p>
            <a:pPr lvl="1"/>
            <a:r>
              <a:rPr lang="en-US" sz="2400" dirty="0" smtClean="0"/>
              <a:t>OA</a:t>
            </a:r>
          </a:p>
          <a:p>
            <a:pPr lvl="1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03852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Lives with very supportive daughter (assists with APD)</a:t>
            </a:r>
          </a:p>
          <a:p>
            <a:r>
              <a:rPr lang="en-US" dirty="0" smtClean="0"/>
              <a:t>Independent with ADLs and mobility</a:t>
            </a:r>
          </a:p>
          <a:p>
            <a:r>
              <a:rPr lang="en-US" dirty="0" smtClean="0"/>
              <a:t>QOL related to being at home with family</a:t>
            </a:r>
          </a:p>
          <a:p>
            <a:r>
              <a:rPr lang="en-US" dirty="0" smtClean="0"/>
              <a:t>Daughter assists with shopping and cooking</a:t>
            </a:r>
          </a:p>
          <a:p>
            <a:r>
              <a:rPr lang="en-US" dirty="0" smtClean="0"/>
              <a:t>Widowed 12 years prior</a:t>
            </a:r>
          </a:p>
          <a:p>
            <a:r>
              <a:rPr lang="en-US" dirty="0" smtClean="0"/>
              <a:t>From the Philippines</a:t>
            </a:r>
          </a:p>
          <a:p>
            <a:r>
              <a:rPr lang="en-US" dirty="0" smtClean="0"/>
              <a:t>Catholic, strong faith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72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Presented with right calf ulcerating lesion</a:t>
            </a:r>
          </a:p>
          <a:p>
            <a:r>
              <a:rPr lang="en-US" dirty="0" smtClean="0"/>
              <a:t>Very painful</a:t>
            </a:r>
          </a:p>
          <a:p>
            <a:r>
              <a:rPr lang="en-US" dirty="0" smtClean="0"/>
              <a:t>Causing reduced mobility</a:t>
            </a:r>
          </a:p>
          <a:p>
            <a:r>
              <a:rPr lang="en-US" dirty="0" smtClean="0"/>
              <a:t>Suspicious for </a:t>
            </a:r>
            <a:r>
              <a:rPr lang="en-US" dirty="0" err="1" smtClean="0"/>
              <a:t>calciphylaxis</a:t>
            </a:r>
            <a:endParaRPr lang="en-US" dirty="0" smtClean="0"/>
          </a:p>
          <a:p>
            <a:pPr lvl="1"/>
            <a:r>
              <a:rPr lang="en-US" sz="2400" dirty="0" smtClean="0"/>
              <a:t>Confirmed on biopsy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5452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Patient declined </a:t>
            </a:r>
            <a:r>
              <a:rPr lang="en-US" dirty="0" err="1" smtClean="0"/>
              <a:t>haemodialysis</a:t>
            </a:r>
            <a:endParaRPr lang="en-US" dirty="0" smtClean="0"/>
          </a:p>
          <a:p>
            <a:r>
              <a:rPr lang="en-US" dirty="0" smtClean="0"/>
              <a:t>PD </a:t>
            </a:r>
            <a:r>
              <a:rPr lang="en-US" dirty="0" err="1" smtClean="0"/>
              <a:t>optimised</a:t>
            </a:r>
            <a:endParaRPr lang="en-US" dirty="0" smtClean="0"/>
          </a:p>
          <a:p>
            <a:r>
              <a:rPr lang="en-US" dirty="0" smtClean="0"/>
              <a:t>Commenced on sodium </a:t>
            </a:r>
            <a:r>
              <a:rPr lang="en-US" dirty="0" err="1" smtClean="0"/>
              <a:t>thiosulphate</a:t>
            </a:r>
            <a:endParaRPr lang="en-US" dirty="0" smtClean="0"/>
          </a:p>
          <a:p>
            <a:r>
              <a:rPr lang="en-US" dirty="0" smtClean="0"/>
              <a:t>Vascular team consulted</a:t>
            </a:r>
          </a:p>
          <a:p>
            <a:pPr lvl="1"/>
            <a:r>
              <a:rPr lang="en-US" sz="2000" dirty="0" smtClean="0"/>
              <a:t>Suggested amputation</a:t>
            </a:r>
          </a:p>
          <a:p>
            <a:pPr lvl="1"/>
            <a:r>
              <a:rPr lang="en-US" sz="2000" dirty="0" smtClean="0"/>
              <a:t>Patient reluctant – requesting alternative</a:t>
            </a:r>
          </a:p>
          <a:p>
            <a:pPr lvl="1"/>
            <a:r>
              <a:rPr lang="en-US" sz="2000" dirty="0" smtClean="0"/>
              <a:t>Debridement with VAC dressing to lesion</a:t>
            </a:r>
          </a:p>
          <a:p>
            <a:pPr lvl="1"/>
            <a:r>
              <a:rPr lang="en-US" sz="2000" dirty="0" smtClean="0"/>
              <a:t>IV antibiotics</a:t>
            </a:r>
          </a:p>
          <a:p>
            <a:pPr lvl="1"/>
            <a:r>
              <a:rPr lang="en-US" sz="2000" dirty="0" smtClean="0"/>
              <a:t>Noted at the time also poor blood supply to left foot with </a:t>
            </a:r>
            <a:r>
              <a:rPr lang="en-US" sz="2000" dirty="0" err="1" smtClean="0"/>
              <a:t>ischaemic</a:t>
            </a:r>
            <a:r>
              <a:rPr lang="en-US" sz="2000" dirty="0" smtClean="0"/>
              <a:t> toes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27619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Further breakdown of wound</a:t>
            </a:r>
          </a:p>
          <a:p>
            <a:r>
              <a:rPr lang="en-US" dirty="0" smtClean="0"/>
              <a:t>Increasing pain</a:t>
            </a:r>
          </a:p>
          <a:p>
            <a:r>
              <a:rPr lang="en-US" dirty="0" smtClean="0"/>
              <a:t>AKA recommended – however patient refused, accepting only BKA</a:t>
            </a:r>
          </a:p>
          <a:p>
            <a:r>
              <a:rPr lang="en-US"/>
              <a:t>Patient now bedbound for 1 week</a:t>
            </a:r>
          </a:p>
          <a:p>
            <a:endParaRPr lang="en-US" dirty="0" smtClean="0"/>
          </a:p>
          <a:p>
            <a:r>
              <a:rPr lang="en-US" dirty="0" smtClean="0"/>
              <a:t>Palliative care consulted for pain management</a:t>
            </a:r>
          </a:p>
          <a:p>
            <a:r>
              <a:rPr lang="en-US" dirty="0" smtClean="0"/>
              <a:t>Regular </a:t>
            </a:r>
            <a:r>
              <a:rPr lang="en-US" dirty="0" err="1" smtClean="0"/>
              <a:t>hydromorphone</a:t>
            </a:r>
            <a:r>
              <a:rPr lang="en-US" dirty="0" smtClean="0"/>
              <a:t> commenced</a:t>
            </a:r>
          </a:p>
          <a:p>
            <a:r>
              <a:rPr lang="en-US" dirty="0" smtClean="0"/>
              <a:t>Family meeting suggested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94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BKA failed with further wound breakdown and </a:t>
            </a:r>
            <a:r>
              <a:rPr lang="en-US" dirty="0" err="1" smtClean="0"/>
              <a:t>ischaemia</a:t>
            </a:r>
            <a:endParaRPr lang="en-US" dirty="0" smtClean="0"/>
          </a:p>
          <a:p>
            <a:r>
              <a:rPr lang="en-US" dirty="0" smtClean="0"/>
              <a:t>Return to theatre twice for debridement and VAC dressing change</a:t>
            </a:r>
          </a:p>
          <a:p>
            <a:r>
              <a:rPr lang="en-US" dirty="0" smtClean="0"/>
              <a:t>Patient continuing on PD, for ‘all active measures’</a:t>
            </a:r>
          </a:p>
          <a:p>
            <a:r>
              <a:rPr lang="en-US" dirty="0" smtClean="0"/>
              <a:t>Concern about </a:t>
            </a:r>
            <a:r>
              <a:rPr lang="en-US" dirty="0" err="1" smtClean="0"/>
              <a:t>hydromorphone</a:t>
            </a:r>
            <a:r>
              <a:rPr lang="en-US" dirty="0" smtClean="0"/>
              <a:t> due to increased drowsiness – dose reduced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5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Family meeting </a:t>
            </a:r>
            <a:r>
              <a:rPr lang="en-US" dirty="0" err="1" smtClean="0"/>
              <a:t>organised</a:t>
            </a:r>
            <a:r>
              <a:rPr lang="en-US" dirty="0" smtClean="0"/>
              <a:t> – daughter and granddaughter present</a:t>
            </a:r>
          </a:p>
          <a:p>
            <a:r>
              <a:rPr lang="en-US" dirty="0" smtClean="0"/>
              <a:t>Patient unwilling to participate due to distress and poor performance status</a:t>
            </a:r>
          </a:p>
          <a:p>
            <a:pPr lvl="1"/>
            <a:r>
              <a:rPr lang="en-US" dirty="0" smtClean="0"/>
              <a:t>Bedbound</a:t>
            </a:r>
          </a:p>
          <a:p>
            <a:pPr lvl="1"/>
            <a:r>
              <a:rPr lang="en-US" dirty="0" smtClean="0"/>
              <a:t>Drowsy</a:t>
            </a:r>
          </a:p>
          <a:p>
            <a:pPr lvl="1"/>
            <a:r>
              <a:rPr lang="en-US" dirty="0" smtClean="0"/>
              <a:t>Poor oral intake</a:t>
            </a:r>
          </a:p>
          <a:p>
            <a:pPr lvl="1"/>
            <a:r>
              <a:rPr lang="en-US" dirty="0" smtClean="0"/>
              <a:t>Some </a:t>
            </a:r>
            <a:r>
              <a:rPr lang="en-US" smtClean="0"/>
              <a:t>mild confusion</a:t>
            </a:r>
            <a:endParaRPr lang="en-US" dirty="0"/>
          </a:p>
          <a:p>
            <a:r>
              <a:rPr lang="en-US" dirty="0" smtClean="0"/>
              <a:t>AKA recommended as only hope for return home with prosthesis and pain control</a:t>
            </a:r>
          </a:p>
        </p:txBody>
      </p:sp>
    </p:spTree>
    <p:extLst>
      <p:ext uri="{BB962C8B-B14F-4D97-AF65-F5344CB8AC3E}">
        <p14:creationId xmlns:p14="http://schemas.microsoft.com/office/powerpoint/2010/main" val="2206353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Palliative care team suggested alternative of no further surgery, focus on comfort given dire prognosis of condition, consider discharge with support</a:t>
            </a:r>
          </a:p>
          <a:p>
            <a:endParaRPr lang="en-US" dirty="0" smtClean="0"/>
          </a:p>
          <a:p>
            <a:r>
              <a:rPr lang="en-US" dirty="0" smtClean="0"/>
              <a:t>“How </a:t>
            </a:r>
            <a:r>
              <a:rPr lang="en-US" dirty="0"/>
              <a:t>can we </a:t>
            </a:r>
            <a:r>
              <a:rPr lang="en-US" b="1" dirty="0"/>
              <a:t>do nothing </a:t>
            </a:r>
            <a:r>
              <a:rPr lang="en-US" dirty="0"/>
              <a:t>and consign this woman to certain death?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“There is a chance she can have rehab and get a prosthesis”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616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Proceeded to AKA</a:t>
            </a:r>
          </a:p>
          <a:p>
            <a:r>
              <a:rPr lang="en-US" dirty="0" smtClean="0"/>
              <a:t>Patient deteriorated overnight, MET call</a:t>
            </a:r>
          </a:p>
          <a:p>
            <a:r>
              <a:rPr lang="en-US" dirty="0" smtClean="0"/>
              <a:t>Decision made that ICU inappropriate</a:t>
            </a:r>
          </a:p>
          <a:p>
            <a:r>
              <a:rPr lang="en-US" dirty="0"/>
              <a:t>D</a:t>
            </a:r>
            <a:r>
              <a:rPr lang="en-US" dirty="0" smtClean="0"/>
              <a:t>ied early morning in 4 bedded room on ward</a:t>
            </a:r>
          </a:p>
          <a:p>
            <a:pPr lvl="1"/>
            <a:r>
              <a:rPr lang="en-US" sz="2000" dirty="0" smtClean="0"/>
              <a:t>Daughter present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8850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&gt;5 </a:t>
            </a:r>
            <a:r>
              <a:rPr lang="en-US" dirty="0"/>
              <a:t>weeks spent in hospital</a:t>
            </a:r>
          </a:p>
          <a:p>
            <a:r>
              <a:rPr lang="en-US" dirty="0" smtClean="0"/>
              <a:t>Patient </a:t>
            </a:r>
            <a:r>
              <a:rPr lang="en-US" dirty="0"/>
              <a:t>went to theatre 5 </a:t>
            </a:r>
            <a:r>
              <a:rPr lang="en-US" dirty="0" smtClean="0"/>
              <a:t>times</a:t>
            </a:r>
          </a:p>
          <a:p>
            <a:r>
              <a:rPr lang="en-US" dirty="0" smtClean="0"/>
              <a:t>Multiple IV access </a:t>
            </a:r>
          </a:p>
          <a:p>
            <a:r>
              <a:rPr lang="en-US" dirty="0"/>
              <a:t>Daily blood </a:t>
            </a:r>
            <a:r>
              <a:rPr lang="en-US" dirty="0" smtClean="0"/>
              <a:t>tests</a:t>
            </a:r>
            <a:endParaRPr lang="en-US" dirty="0"/>
          </a:p>
          <a:p>
            <a:r>
              <a:rPr lang="en-US" dirty="0" smtClean="0"/>
              <a:t>No </a:t>
            </a:r>
            <a:r>
              <a:rPr lang="en-US" dirty="0"/>
              <a:t>EOL medications charted</a:t>
            </a:r>
          </a:p>
          <a:p>
            <a:r>
              <a:rPr lang="en-US" dirty="0" smtClean="0"/>
              <a:t>Psychosocial and religious </a:t>
            </a:r>
            <a:r>
              <a:rPr lang="en-US" dirty="0"/>
              <a:t>needs not addressed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75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Barriers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Prognosis not discussed with patient</a:t>
            </a:r>
          </a:p>
          <a:p>
            <a:r>
              <a:rPr lang="en-US" dirty="0" smtClean="0"/>
              <a:t>Failure to have discussions in clinical teams about the need to transition to palliative care</a:t>
            </a:r>
          </a:p>
          <a:p>
            <a:r>
              <a:rPr lang="en-US" dirty="0" smtClean="0"/>
              <a:t>False hope of cure/recovery</a:t>
            </a:r>
          </a:p>
          <a:p>
            <a:r>
              <a:rPr lang="en-US" dirty="0" smtClean="0"/>
              <a:t>Difficulty of ‘standing back’ in acute situation and reviewing the whole clinical course</a:t>
            </a:r>
          </a:p>
          <a:p>
            <a:r>
              <a:rPr lang="en-US" dirty="0" smtClean="0"/>
              <a:t>Professional hierarchies</a:t>
            </a:r>
          </a:p>
          <a:p>
            <a:r>
              <a:rPr lang="en-US" dirty="0" smtClean="0"/>
              <a:t>Fear of causing distress/removing hope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192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The ‘how’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Sudden </a:t>
            </a:r>
            <a:r>
              <a:rPr lang="en-AU" dirty="0"/>
              <a:t>death</a:t>
            </a:r>
          </a:p>
          <a:p>
            <a:r>
              <a:rPr lang="en-AU" dirty="0"/>
              <a:t>W</a:t>
            </a:r>
            <a:r>
              <a:rPr lang="en-AU" dirty="0" smtClean="0"/>
              <a:t>ithdrawal </a:t>
            </a:r>
            <a:r>
              <a:rPr lang="en-AU" dirty="0"/>
              <a:t>from </a:t>
            </a:r>
            <a:r>
              <a:rPr lang="en-AU" dirty="0" smtClean="0"/>
              <a:t>dialysis</a:t>
            </a:r>
          </a:p>
          <a:p>
            <a:pPr lvl="1"/>
            <a:r>
              <a:rPr lang="en-AU" sz="1800" dirty="0" smtClean="0"/>
              <a:t>‘social’</a:t>
            </a:r>
          </a:p>
          <a:p>
            <a:pPr lvl="1"/>
            <a:r>
              <a:rPr lang="en-AU" sz="1800" dirty="0" smtClean="0"/>
              <a:t>‘medical’</a:t>
            </a:r>
            <a:endParaRPr lang="en-AU" sz="1800" dirty="0"/>
          </a:p>
          <a:p>
            <a:r>
              <a:rPr lang="en-AU" dirty="0" smtClean="0"/>
              <a:t> </a:t>
            </a:r>
            <a:r>
              <a:rPr lang="en-AU" dirty="0"/>
              <a:t>Death in patients on a conservative </a:t>
            </a:r>
            <a:r>
              <a:rPr lang="en-AU" dirty="0" smtClean="0"/>
              <a:t>pathway</a:t>
            </a:r>
          </a:p>
          <a:p>
            <a:pPr lvl="1"/>
            <a:r>
              <a:rPr lang="en-AU" dirty="0" smtClean="0"/>
              <a:t>From renal failure</a:t>
            </a:r>
          </a:p>
          <a:p>
            <a:pPr lvl="1"/>
            <a:r>
              <a:rPr lang="en-AU" dirty="0" smtClean="0"/>
              <a:t>From other causes</a:t>
            </a:r>
            <a:endParaRPr lang="en-AU" dirty="0"/>
          </a:p>
          <a:p>
            <a:r>
              <a:rPr lang="en-AU" dirty="0" smtClean="0"/>
              <a:t> </a:t>
            </a:r>
            <a:r>
              <a:rPr lang="en-AU" dirty="0"/>
              <a:t>Death from a major non-renal sentinel </a:t>
            </a:r>
            <a:r>
              <a:rPr lang="en-AU" dirty="0" smtClean="0"/>
              <a:t>event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2786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4437112"/>
            <a:ext cx="6512511" cy="1143000"/>
          </a:xfrm>
        </p:spPr>
        <p:txBody>
          <a:bodyPr/>
          <a:lstStyle/>
          <a:p>
            <a:r>
              <a:rPr lang="en-AU" sz="4000" dirty="0"/>
              <a:t>The 37th Annual ANZDATA Report (2014)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4540654"/>
              </p:ext>
            </p:extLst>
          </p:nvPr>
        </p:nvGraphicFramePr>
        <p:xfrm>
          <a:off x="1115616" y="692696"/>
          <a:ext cx="6400800" cy="3475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81714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000" dirty="0" smtClean="0"/>
              <a:t>Deaths on HD by age group</a:t>
            </a:r>
            <a:endParaRPr lang="en-AU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11132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8911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08912" cy="1143000"/>
          </a:xfrm>
        </p:spPr>
        <p:txBody>
          <a:bodyPr/>
          <a:lstStyle/>
          <a:p>
            <a:r>
              <a:rPr lang="en-AU" sz="3600" dirty="0" smtClean="0"/>
              <a:t>Reasons for withdrawal (ANZDATA)</a:t>
            </a:r>
            <a:endParaRPr lang="en-AU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5258515"/>
              </p:ext>
            </p:extLst>
          </p:nvPr>
        </p:nvGraphicFramePr>
        <p:xfrm>
          <a:off x="457200" y="1600200"/>
          <a:ext cx="8229600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Reason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HD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PD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err="1" smtClean="0"/>
                        <a:t>Tx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psychosocial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171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28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8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Refused further</a:t>
                      </a:r>
                      <a:r>
                        <a:rPr lang="en-AU" baseline="0" dirty="0" smtClean="0"/>
                        <a:t> </a:t>
                      </a:r>
                      <a:r>
                        <a:rPr lang="en-AU" baseline="0" dirty="0" err="1" smtClean="0"/>
                        <a:t>Tx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10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0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suicide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5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0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err="1" smtClean="0"/>
                        <a:t>Cardiovasc</a:t>
                      </a:r>
                      <a:r>
                        <a:rPr lang="en-AU" dirty="0" smtClean="0"/>
                        <a:t> co-</a:t>
                      </a:r>
                      <a:r>
                        <a:rPr lang="en-AU" dirty="0" err="1" smtClean="0"/>
                        <a:t>morb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94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12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3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err="1" smtClean="0"/>
                        <a:t>Cerebrovasc</a:t>
                      </a:r>
                      <a:r>
                        <a:rPr lang="en-AU" baseline="0" dirty="0" smtClean="0"/>
                        <a:t> co-</a:t>
                      </a:r>
                      <a:r>
                        <a:rPr lang="en-AU" baseline="0" dirty="0" err="1" smtClean="0"/>
                        <a:t>morb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36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11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PVD co-</a:t>
                      </a:r>
                      <a:r>
                        <a:rPr lang="en-AU" dirty="0" err="1" smtClean="0"/>
                        <a:t>morb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50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13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Malignancy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90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14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2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Access issues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18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3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0</a:t>
                      </a:r>
                      <a:endParaRPr lang="en-AU" dirty="0"/>
                    </a:p>
                  </a:txBody>
                  <a:tcPr marL="117566" marR="11756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02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Withdrawal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 smtClean="0"/>
              <a:t>Rates vary across studies</a:t>
            </a:r>
          </a:p>
          <a:p>
            <a:r>
              <a:rPr lang="en-AU" sz="2800" dirty="0" smtClean="0"/>
              <a:t>Many definitions</a:t>
            </a:r>
          </a:p>
          <a:p>
            <a:pPr lvl="1"/>
            <a:r>
              <a:rPr lang="en-AU" sz="2400" dirty="0" smtClean="0"/>
              <a:t>Any death where a decision was made to stop dialysis</a:t>
            </a:r>
          </a:p>
          <a:p>
            <a:pPr lvl="1"/>
            <a:r>
              <a:rPr lang="en-AU" sz="2400" dirty="0" smtClean="0"/>
              <a:t>Deaths with evidence of uraemia</a:t>
            </a:r>
          </a:p>
          <a:p>
            <a:pPr lvl="1"/>
            <a:r>
              <a:rPr lang="en-AU" sz="2400" dirty="0" smtClean="0"/>
              <a:t>Deaths &gt;3 days after last HD/&gt;7 days after last PD</a:t>
            </a:r>
          </a:p>
          <a:p>
            <a:pPr lvl="1"/>
            <a:endParaRPr lang="en-AU" sz="2400" dirty="0"/>
          </a:p>
          <a:p>
            <a:pPr lvl="1"/>
            <a:endParaRPr lang="en-AU" sz="2400" dirty="0" smtClean="0"/>
          </a:p>
          <a:p>
            <a:pPr lvl="3"/>
            <a:r>
              <a:rPr lang="en-AU" sz="1500" dirty="0"/>
              <a:t>E Murphy, MJ </a:t>
            </a:r>
            <a:r>
              <a:rPr lang="en-AU" sz="1500" dirty="0" err="1"/>
              <a:t>Germain</a:t>
            </a:r>
            <a:r>
              <a:rPr lang="en-AU" sz="1500" dirty="0"/>
              <a:t> et al ‘International variation in classification of dialysis withdrawal: A systematic review’ </a:t>
            </a:r>
            <a:r>
              <a:rPr lang="en-AU" sz="1500" dirty="0" err="1"/>
              <a:t>Nephrol</a:t>
            </a:r>
            <a:r>
              <a:rPr lang="en-AU" sz="1500" dirty="0"/>
              <a:t> Dial Transplant (2014) 29:625-635</a:t>
            </a:r>
          </a:p>
          <a:p>
            <a:pPr lvl="3"/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351329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Suggested classification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Death preceded by withdrawal </a:t>
            </a:r>
          </a:p>
          <a:p>
            <a:pPr lvl="1"/>
            <a:r>
              <a:rPr lang="en-AU" dirty="0" smtClean="0"/>
              <a:t>Patient choice</a:t>
            </a:r>
          </a:p>
          <a:p>
            <a:pPr lvl="1"/>
            <a:r>
              <a:rPr lang="en-AU" dirty="0" smtClean="0"/>
              <a:t>No other significant medical problems</a:t>
            </a:r>
          </a:p>
          <a:p>
            <a:pPr lvl="1"/>
            <a:r>
              <a:rPr lang="en-AU" dirty="0" smtClean="0"/>
              <a:t>Active decision by patient</a:t>
            </a:r>
          </a:p>
          <a:p>
            <a:r>
              <a:rPr lang="en-AU" dirty="0" smtClean="0"/>
              <a:t>Death preceded by withdrawal + other cause</a:t>
            </a:r>
          </a:p>
          <a:p>
            <a:pPr lvl="1"/>
            <a:r>
              <a:rPr lang="en-AU" dirty="0" smtClean="0"/>
              <a:t>Shared decision due to significant other medical problem</a:t>
            </a:r>
          </a:p>
          <a:p>
            <a:pPr lvl="1"/>
            <a:r>
              <a:rPr lang="en-AU" dirty="0" smtClean="0"/>
              <a:t>High co-morbidity/frail patient</a:t>
            </a:r>
          </a:p>
          <a:p>
            <a:r>
              <a:rPr lang="en-AU" dirty="0" smtClean="0"/>
              <a:t>Death on dialysis</a:t>
            </a:r>
          </a:p>
          <a:p>
            <a:pPr lvl="1"/>
            <a:r>
              <a:rPr lang="en-AU" dirty="0" smtClean="0"/>
              <a:t>No decision to withdraw</a:t>
            </a:r>
          </a:p>
          <a:p>
            <a:pPr lvl="1"/>
            <a:endParaRPr lang="en-AU" dirty="0"/>
          </a:p>
          <a:p>
            <a:pPr lvl="6"/>
            <a:r>
              <a:rPr lang="en-AU" sz="1400" dirty="0" smtClean="0"/>
              <a:t>E Murphy 2014 </a:t>
            </a:r>
            <a:r>
              <a:rPr lang="en-AU" sz="1400" dirty="0" err="1" smtClean="0"/>
              <a:t>Nephrol</a:t>
            </a:r>
            <a:r>
              <a:rPr lang="en-AU" sz="1400" dirty="0" smtClean="0"/>
              <a:t> Dial </a:t>
            </a:r>
            <a:r>
              <a:rPr lang="en-AU" sz="1400" dirty="0" err="1" smtClean="0"/>
              <a:t>Trnasplant</a:t>
            </a:r>
            <a:endParaRPr lang="en-AU" sz="1400" dirty="0" smtClean="0"/>
          </a:p>
          <a:p>
            <a:pPr marL="457200" lvl="1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7724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 ‘good’ death?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Symptoms well managed</a:t>
            </a:r>
          </a:p>
          <a:p>
            <a:r>
              <a:rPr lang="en-AU" dirty="0" smtClean="0"/>
              <a:t>Being in control</a:t>
            </a:r>
          </a:p>
          <a:p>
            <a:r>
              <a:rPr lang="en-AU" dirty="0" smtClean="0"/>
              <a:t>Preparation for death</a:t>
            </a:r>
          </a:p>
          <a:p>
            <a:r>
              <a:rPr lang="en-AU" dirty="0" smtClean="0"/>
              <a:t>Avoid prolongation of dying</a:t>
            </a:r>
          </a:p>
          <a:p>
            <a:r>
              <a:rPr lang="en-AU" dirty="0" smtClean="0"/>
              <a:t>Relief of burden on loved ones</a:t>
            </a:r>
          </a:p>
          <a:p>
            <a:r>
              <a:rPr lang="en-AU" dirty="0" smtClean="0"/>
              <a:t>Strengthening relationships</a:t>
            </a:r>
          </a:p>
          <a:p>
            <a:r>
              <a:rPr lang="en-AU" dirty="0" smtClean="0"/>
              <a:t>Emotional support (</a:t>
            </a:r>
            <a:r>
              <a:rPr lang="en-AU" dirty="0" err="1" smtClean="0"/>
              <a:t>pt</a:t>
            </a:r>
            <a:r>
              <a:rPr lang="en-AU" dirty="0" smtClean="0"/>
              <a:t> and family)</a:t>
            </a:r>
          </a:p>
          <a:p>
            <a:endParaRPr lang="en-AU" dirty="0"/>
          </a:p>
          <a:p>
            <a:r>
              <a:rPr lang="en-AU" sz="1300" dirty="0" smtClean="0"/>
              <a:t>T </a:t>
            </a:r>
            <a:r>
              <a:rPr lang="en-AU" sz="1300" dirty="0"/>
              <a:t>Hughes et al ‘Confronting Death: Perceptions of a Good Death in Adults With Lung Cancer’ Am Journal of Hospice &amp; Pall Med (2008) 25(1):39-44</a:t>
            </a:r>
          </a:p>
          <a:p>
            <a:r>
              <a:rPr lang="en-AU" sz="1300" dirty="0"/>
              <a:t>KA </a:t>
            </a:r>
            <a:r>
              <a:rPr lang="en-AU" sz="1300" dirty="0" err="1"/>
              <a:t>Kehl</a:t>
            </a:r>
            <a:r>
              <a:rPr lang="en-AU" sz="1300" dirty="0"/>
              <a:t> ‘Moving Toward Peace: An Analysis of the Concept of a Good Death’ Am Journal of Hospice &amp; Pall Med  (2006) 23(4):277-286</a:t>
            </a:r>
          </a:p>
          <a:p>
            <a:pPr lvl="1"/>
            <a:endParaRPr lang="en-AU" dirty="0" smtClean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8845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Diagnosing dying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Culture of hospital is focus on cure and life prolongation</a:t>
            </a:r>
          </a:p>
          <a:p>
            <a:endParaRPr lang="en-AU" dirty="0" smtClean="0"/>
          </a:p>
          <a:p>
            <a:r>
              <a:rPr lang="en-AU" dirty="0" smtClean="0"/>
              <a:t>Many deaths of renal patients occur during hospital admission</a:t>
            </a:r>
            <a:r>
              <a:rPr lang="en-AU" baseline="30000" dirty="0" smtClean="0"/>
              <a:t>,</a:t>
            </a:r>
            <a:r>
              <a:rPr lang="en-AU" dirty="0" smtClean="0"/>
              <a:t> high rates of ICU</a:t>
            </a:r>
            <a:endParaRPr lang="en-AU" baseline="30000" dirty="0" smtClean="0"/>
          </a:p>
          <a:p>
            <a:endParaRPr lang="en-AU" dirty="0" smtClean="0"/>
          </a:p>
          <a:p>
            <a:r>
              <a:rPr lang="en-AU" dirty="0" smtClean="0"/>
              <a:t>Dying often not recognised</a:t>
            </a:r>
          </a:p>
          <a:p>
            <a:pPr lvl="2"/>
            <a:r>
              <a:rPr lang="en-AU" dirty="0" smtClean="0"/>
              <a:t>Hope for recovery</a:t>
            </a:r>
          </a:p>
          <a:p>
            <a:pPr lvl="2"/>
            <a:r>
              <a:rPr lang="en-AU" dirty="0" smtClean="0"/>
              <a:t>Fluctuating trajectory</a:t>
            </a:r>
          </a:p>
          <a:p>
            <a:pPr lvl="2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1676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Can lead to a poor death</a:t>
            </a:r>
          </a:p>
          <a:p>
            <a:pPr lvl="1"/>
            <a:r>
              <a:rPr lang="en-AU" sz="2400" dirty="0" smtClean="0"/>
              <a:t>Patient/family unprepared</a:t>
            </a:r>
          </a:p>
          <a:p>
            <a:pPr lvl="1"/>
            <a:r>
              <a:rPr lang="en-AU" sz="2400" dirty="0" smtClean="0"/>
              <a:t>Inappropriate interventions near the end of life</a:t>
            </a:r>
          </a:p>
          <a:p>
            <a:pPr lvl="1"/>
            <a:r>
              <a:rPr lang="en-AU" sz="2400" dirty="0" smtClean="0"/>
              <a:t>Inadequate symptom management in terminal phase</a:t>
            </a:r>
          </a:p>
          <a:p>
            <a:pPr lvl="1"/>
            <a:r>
              <a:rPr lang="en-AU" sz="2400" dirty="0" smtClean="0"/>
              <a:t>Inability to chose place of death</a:t>
            </a:r>
          </a:p>
          <a:p>
            <a:pPr lvl="1"/>
            <a:r>
              <a:rPr lang="en-AU" sz="2400" dirty="0" smtClean="0"/>
              <a:t>Inadequate attention to spiritual/social/psychological needs</a:t>
            </a:r>
          </a:p>
          <a:p>
            <a:pPr lvl="3"/>
            <a:r>
              <a:rPr lang="en-AU" sz="1300" dirty="0"/>
              <a:t>SP McAdoo, EA Brown et al ‘Measuring the quality of end of life management in patients with advanced kidney disease: results from the pan-Thames renal audit group’ </a:t>
            </a:r>
            <a:r>
              <a:rPr lang="en-AU" sz="1300" dirty="0" err="1"/>
              <a:t>Nephrol</a:t>
            </a:r>
            <a:r>
              <a:rPr lang="en-AU" sz="1300" dirty="0"/>
              <a:t> Dial Transplant (2012) 27:1548-1554</a:t>
            </a:r>
          </a:p>
          <a:p>
            <a:pPr lvl="3"/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74700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Consider…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Disease activity </a:t>
            </a:r>
          </a:p>
          <a:p>
            <a:r>
              <a:rPr lang="en-AU" dirty="0" smtClean="0"/>
              <a:t>General functioning</a:t>
            </a:r>
          </a:p>
          <a:p>
            <a:r>
              <a:rPr lang="en-AU" dirty="0" smtClean="0"/>
              <a:t>Nutritional state</a:t>
            </a:r>
          </a:p>
          <a:p>
            <a:r>
              <a:rPr lang="en-AU" dirty="0" smtClean="0"/>
              <a:t>Specific clinical parameters</a:t>
            </a:r>
          </a:p>
          <a:p>
            <a:r>
              <a:rPr lang="en-AU" dirty="0" smtClean="0"/>
              <a:t>MDT/nursing input</a:t>
            </a:r>
          </a:p>
          <a:p>
            <a:endParaRPr lang="en-AU" dirty="0"/>
          </a:p>
          <a:p>
            <a:r>
              <a:rPr lang="en-AU" dirty="0" smtClean="0"/>
              <a:t>Palliative </a:t>
            </a:r>
            <a:r>
              <a:rPr lang="en-AU" dirty="0" err="1" smtClean="0"/>
              <a:t>vs</a:t>
            </a:r>
            <a:r>
              <a:rPr lang="en-AU" dirty="0" smtClean="0"/>
              <a:t> Terminal phase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6278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Diagnosing dying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Semi-comatose</a:t>
            </a:r>
          </a:p>
          <a:p>
            <a:r>
              <a:rPr lang="en-AU" dirty="0" smtClean="0"/>
              <a:t>Unable </a:t>
            </a:r>
            <a:r>
              <a:rPr lang="en-AU" dirty="0"/>
              <a:t>to take </a:t>
            </a:r>
            <a:r>
              <a:rPr lang="en-AU" dirty="0" smtClean="0"/>
              <a:t>fluids</a:t>
            </a:r>
          </a:p>
          <a:p>
            <a:r>
              <a:rPr lang="en-AU" dirty="0" smtClean="0"/>
              <a:t>Unable to take tablets</a:t>
            </a:r>
          </a:p>
          <a:p>
            <a:r>
              <a:rPr lang="en-AU" dirty="0"/>
              <a:t>B</a:t>
            </a:r>
            <a:r>
              <a:rPr lang="en-AU" dirty="0" smtClean="0"/>
              <a:t>edbound</a:t>
            </a:r>
          </a:p>
          <a:p>
            <a:endParaRPr lang="en-AU" dirty="0"/>
          </a:p>
          <a:p>
            <a:r>
              <a:rPr lang="en-AU" dirty="0" smtClean="0"/>
              <a:t>Tends to occur 24-48 hours before death</a:t>
            </a:r>
          </a:p>
          <a:p>
            <a:endParaRPr lang="en-AU" dirty="0"/>
          </a:p>
          <a:p>
            <a:pPr lvl="2"/>
            <a:r>
              <a:rPr lang="en-AU" dirty="0"/>
              <a:t>J </a:t>
            </a:r>
            <a:r>
              <a:rPr lang="en-AU" dirty="0" err="1"/>
              <a:t>Gibbins</a:t>
            </a:r>
            <a:r>
              <a:rPr lang="en-AU" dirty="0"/>
              <a:t> et al ‘Diagnosing dying in the acute hospital setting-are we too late?’ </a:t>
            </a:r>
            <a:r>
              <a:rPr lang="en-AU" dirty="0" err="1"/>
              <a:t>Clin</a:t>
            </a:r>
            <a:r>
              <a:rPr lang="en-AU" dirty="0"/>
              <a:t> Med (2009) 9(2):116-119</a:t>
            </a:r>
          </a:p>
          <a:p>
            <a:pPr lvl="2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0290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980728"/>
            <a:ext cx="7920880" cy="1296144"/>
          </a:xfrm>
        </p:spPr>
        <p:txBody>
          <a:bodyPr/>
          <a:lstStyle/>
          <a:p>
            <a:r>
              <a:rPr lang="en-AU" sz="3200" dirty="0" smtClean="0"/>
              <a:t/>
            </a:r>
            <a:br>
              <a:rPr lang="en-AU" sz="3200" dirty="0" smtClean="0"/>
            </a:br>
            <a:r>
              <a:rPr lang="en-AU" sz="3200" dirty="0" smtClean="0"/>
              <a:t>Time to death from diagnosis/anticipation of dying in inpatients</a:t>
            </a:r>
            <a:endParaRPr lang="en-AU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122569"/>
              </p:ext>
            </p:extLst>
          </p:nvPr>
        </p:nvGraphicFramePr>
        <p:xfrm>
          <a:off x="539552" y="2924944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Hours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Number of cases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&lt;12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32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13-24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17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25-36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17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37-72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17</a:t>
                      </a:r>
                      <a:endParaRPr lang="en-AU" dirty="0"/>
                    </a:p>
                  </a:txBody>
                  <a:tcPr marL="117566" marR="11756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AU" dirty="0" smtClean="0"/>
                        <a:t>&gt;73</a:t>
                      </a:r>
                      <a:endParaRPr lang="en-AU" dirty="0"/>
                    </a:p>
                  </a:txBody>
                  <a:tcPr marL="117566" marR="117566"/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17</a:t>
                      </a:r>
                      <a:endParaRPr lang="en-AU" dirty="0"/>
                    </a:p>
                  </a:txBody>
                  <a:tcPr marL="117566" marR="117566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952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Some active management can continue alongside symptom management and planning for end of life care</a:t>
            </a:r>
          </a:p>
          <a:p>
            <a:r>
              <a:rPr lang="en-AU" dirty="0" smtClean="0"/>
              <a:t>Requires honest discussion with patient/family and acknowledgement of uncertainty</a:t>
            </a:r>
          </a:p>
          <a:p>
            <a:r>
              <a:rPr lang="en-AU" dirty="0" smtClean="0"/>
              <a:t>If dying is diagnosed too early, the patient will live on (provided care is proportionate and matched to symptoms)</a:t>
            </a:r>
          </a:p>
        </p:txBody>
      </p:sp>
    </p:spTree>
    <p:extLst>
      <p:ext uri="{BB962C8B-B14F-4D97-AF65-F5344CB8AC3E}">
        <p14:creationId xmlns:p14="http://schemas.microsoft.com/office/powerpoint/2010/main" val="418582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Communication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Communication with patient and family essential</a:t>
            </a:r>
          </a:p>
          <a:p>
            <a:r>
              <a:rPr lang="en-AU" dirty="0" smtClean="0"/>
              <a:t>Poor communication is the most common cause of complaints</a:t>
            </a:r>
          </a:p>
          <a:p>
            <a:r>
              <a:rPr lang="en-AU" dirty="0" smtClean="0"/>
              <a:t>Aligns health care team and patient/family expectations</a:t>
            </a:r>
          </a:p>
          <a:p>
            <a:r>
              <a:rPr lang="en-AU" dirty="0" smtClean="0"/>
              <a:t>Enables discussion of preferred priorities of care </a:t>
            </a:r>
          </a:p>
          <a:p>
            <a:pPr lvl="1"/>
            <a:r>
              <a:rPr lang="en-AU" dirty="0" smtClean="0"/>
              <a:t>Avoid inappropriate interventions</a:t>
            </a:r>
          </a:p>
          <a:p>
            <a:pPr lvl="1"/>
            <a:r>
              <a:rPr lang="en-AU" dirty="0" smtClean="0"/>
              <a:t>Prepare for death</a:t>
            </a:r>
          </a:p>
          <a:p>
            <a:pPr lvl="1"/>
            <a:r>
              <a:rPr lang="en-AU" dirty="0" smtClean="0"/>
              <a:t>Patient can die in accordance with their wishes</a:t>
            </a:r>
          </a:p>
          <a:p>
            <a:endParaRPr lang="en-AU" dirty="0" smtClean="0"/>
          </a:p>
        </p:txBody>
      </p:sp>
    </p:spTree>
    <p:extLst>
      <p:ext uri="{BB962C8B-B14F-4D97-AF65-F5344CB8AC3E}">
        <p14:creationId xmlns:p14="http://schemas.microsoft.com/office/powerpoint/2010/main" val="3947575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404813"/>
            <a:ext cx="8785225" cy="915987"/>
          </a:xfrm>
        </p:spPr>
        <p:txBody>
          <a:bodyPr/>
          <a:lstStyle/>
          <a:p>
            <a:pPr eaLnBrk="1" hangingPunct="1"/>
            <a:r>
              <a:rPr lang="en-AU" sz="4000" dirty="0">
                <a:ea typeface="ＭＳ Ｐゴシック" charset="0"/>
                <a:cs typeface="Century Gothic"/>
              </a:rPr>
              <a:t>Discussing EOL issues</a:t>
            </a:r>
            <a:endParaRPr lang="en-US" sz="4000" dirty="0">
              <a:ea typeface="ＭＳ Ｐゴシック" charset="0"/>
              <a:cs typeface="Century Gothic"/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AU" sz="3200" dirty="0">
                <a:latin typeface="Century Gothic"/>
                <a:ea typeface="ＭＳ Ｐゴシック" charset="0"/>
                <a:cs typeface="Century Gothic"/>
              </a:rPr>
              <a:t>Clinicians need to provide information in a way that assists patients/families to: </a:t>
            </a:r>
          </a:p>
          <a:p>
            <a:pPr lvl="1" eaLnBrk="1" hangingPunct="1"/>
            <a:r>
              <a:rPr lang="en-AU" sz="2000" dirty="0">
                <a:latin typeface="Century Gothic"/>
                <a:ea typeface="ＭＳ Ｐゴシック" charset="0"/>
                <a:cs typeface="Century Gothic"/>
              </a:rPr>
              <a:t>make appropriate </a:t>
            </a:r>
            <a:r>
              <a:rPr lang="en-AU" sz="2000" dirty="0" smtClean="0">
                <a:latin typeface="Century Gothic"/>
                <a:ea typeface="ＭＳ Ｐゴシック" charset="0"/>
                <a:cs typeface="Century Gothic"/>
              </a:rPr>
              <a:t>decisions</a:t>
            </a:r>
          </a:p>
          <a:p>
            <a:pPr lvl="1" eaLnBrk="1" hangingPunct="1"/>
            <a:r>
              <a:rPr lang="en-AU" sz="2000" dirty="0">
                <a:latin typeface="Century Gothic"/>
                <a:ea typeface="ＭＳ Ｐゴシック" charset="0"/>
                <a:cs typeface="Century Gothic"/>
              </a:rPr>
              <a:t>u</a:t>
            </a:r>
            <a:r>
              <a:rPr lang="en-AU" sz="2000" dirty="0" smtClean="0">
                <a:latin typeface="Century Gothic"/>
                <a:ea typeface="ＭＳ Ｐゴシック" charset="0"/>
                <a:cs typeface="Century Gothic"/>
              </a:rPr>
              <a:t>nderstand the potential outcomes of treatments</a:t>
            </a:r>
            <a:endParaRPr lang="en-AU" sz="2000" dirty="0">
              <a:latin typeface="Century Gothic"/>
              <a:ea typeface="ＭＳ Ｐゴシック" charset="0"/>
              <a:cs typeface="Century Gothic"/>
            </a:endParaRPr>
          </a:p>
          <a:p>
            <a:pPr lvl="1" eaLnBrk="1" hangingPunct="1"/>
            <a:r>
              <a:rPr lang="en-AU" sz="2000" dirty="0">
                <a:latin typeface="Century Gothic"/>
                <a:ea typeface="ＭＳ Ｐゴシック" charset="0"/>
                <a:cs typeface="Century Gothic"/>
              </a:rPr>
              <a:t>be informed to the level that they </a:t>
            </a:r>
            <a:r>
              <a:rPr lang="en-AU" sz="2000" dirty="0" smtClean="0">
                <a:latin typeface="Century Gothic"/>
                <a:ea typeface="ＭＳ Ｐゴシック" charset="0"/>
                <a:cs typeface="Century Gothic"/>
              </a:rPr>
              <a:t>wish</a:t>
            </a:r>
            <a:endParaRPr lang="en-AU" sz="2000" dirty="0">
              <a:latin typeface="Century Gothic"/>
              <a:ea typeface="ＭＳ Ｐゴシック" charset="0"/>
              <a:cs typeface="Century Gothic"/>
            </a:endParaRPr>
          </a:p>
          <a:p>
            <a:pPr lvl="1" eaLnBrk="1" hangingPunct="1"/>
            <a:r>
              <a:rPr lang="en-AU" sz="2000" dirty="0">
                <a:latin typeface="Century Gothic"/>
                <a:ea typeface="ＭＳ Ｐゴシック" charset="0"/>
                <a:cs typeface="Century Gothic"/>
              </a:rPr>
              <a:t>set goals and </a:t>
            </a:r>
            <a:r>
              <a:rPr lang="en-AU" sz="2000" dirty="0" smtClean="0">
                <a:latin typeface="Century Gothic"/>
                <a:ea typeface="ＭＳ Ｐゴシック" charset="0"/>
                <a:cs typeface="Century Gothic"/>
              </a:rPr>
              <a:t>priorities</a:t>
            </a:r>
            <a:endParaRPr lang="en-AU" sz="2000" dirty="0">
              <a:latin typeface="Century Gothic"/>
              <a:ea typeface="ＭＳ Ｐゴシック" charset="0"/>
              <a:cs typeface="Century Gothic"/>
            </a:endParaRPr>
          </a:p>
          <a:p>
            <a:pPr lvl="1" eaLnBrk="1" hangingPunct="1"/>
            <a:r>
              <a:rPr lang="en-AU" sz="2000" dirty="0">
                <a:latin typeface="Century Gothic"/>
                <a:ea typeface="ＭＳ Ｐゴシック" charset="0"/>
                <a:cs typeface="Century Gothic"/>
              </a:rPr>
              <a:t>cope with their situation</a:t>
            </a:r>
          </a:p>
          <a:p>
            <a:pPr eaLnBrk="1" hangingPunct="1"/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77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Barriers to good communication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Lack of experience with death and dying</a:t>
            </a:r>
          </a:p>
          <a:p>
            <a:r>
              <a:rPr lang="en-US" dirty="0"/>
              <a:t>I</a:t>
            </a:r>
            <a:r>
              <a:rPr lang="en-US" dirty="0" smtClean="0"/>
              <a:t>nsensitivity to the situation </a:t>
            </a:r>
          </a:p>
          <a:p>
            <a:pPr lvl="1"/>
            <a:r>
              <a:rPr lang="en-US" dirty="0" smtClean="0"/>
              <a:t>interrupting communication</a:t>
            </a:r>
          </a:p>
          <a:p>
            <a:pPr lvl="1"/>
            <a:r>
              <a:rPr lang="en-US" dirty="0" smtClean="0"/>
              <a:t>not allowing patients and their families the opportunity to express their own views</a:t>
            </a:r>
          </a:p>
          <a:p>
            <a:r>
              <a:rPr lang="en-US" dirty="0" smtClean="0"/>
              <a:t>Fear of eliciting emotion</a:t>
            </a:r>
          </a:p>
          <a:p>
            <a:r>
              <a:rPr lang="en-US" dirty="0" smtClean="0"/>
              <a:t>Fear of not being able to answer a question</a:t>
            </a:r>
          </a:p>
          <a:p>
            <a:r>
              <a:rPr lang="en-US" dirty="0" smtClean="0"/>
              <a:t>Disagreeing with patient/family decision</a:t>
            </a:r>
          </a:p>
          <a:p>
            <a:r>
              <a:rPr lang="en-US" dirty="0" smtClean="0"/>
              <a:t>Personal grief issues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communication 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Ensuring privacy and time</a:t>
            </a:r>
          </a:p>
          <a:p>
            <a:r>
              <a:rPr lang="en-US" dirty="0" smtClean="0"/>
              <a:t>Interpreter if required</a:t>
            </a:r>
          </a:p>
          <a:p>
            <a:r>
              <a:rPr lang="en-US" dirty="0" smtClean="0"/>
              <a:t>Allowing patient to choose who is present</a:t>
            </a:r>
          </a:p>
          <a:p>
            <a:r>
              <a:rPr lang="en-US" dirty="0" smtClean="0"/>
              <a:t>Open questions to start</a:t>
            </a:r>
          </a:p>
          <a:p>
            <a:r>
              <a:rPr lang="en-US" dirty="0" smtClean="0"/>
              <a:t>Allow patient to talk</a:t>
            </a:r>
          </a:p>
          <a:p>
            <a:r>
              <a:rPr lang="en-US" dirty="0" smtClean="0"/>
              <a:t>Empathy</a:t>
            </a:r>
          </a:p>
          <a:p>
            <a:r>
              <a:rPr lang="en-US" dirty="0" smtClean="0"/>
              <a:t>Ask what is their biggest concern</a:t>
            </a:r>
          </a:p>
          <a:p>
            <a:r>
              <a:rPr lang="en-US" dirty="0" smtClean="0"/>
              <a:t>Cultural sensitivity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3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Ask-tell-ask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AU" sz="2400" dirty="0"/>
              <a:t>Ask: </a:t>
            </a:r>
          </a:p>
          <a:p>
            <a:pPr lvl="1">
              <a:lnSpc>
                <a:spcPct val="80000"/>
              </a:lnSpc>
              <a:buFontTx/>
              <a:buNone/>
            </a:pPr>
            <a:r>
              <a:rPr lang="en-AU" sz="1800" dirty="0" smtClean="0">
                <a:solidFill>
                  <a:schemeClr val="accent1"/>
                </a:solidFill>
              </a:rPr>
              <a:t>“What is your understanding of what is happening with your illness?”</a:t>
            </a:r>
          </a:p>
          <a:p>
            <a:pPr lvl="1">
              <a:lnSpc>
                <a:spcPct val="80000"/>
              </a:lnSpc>
              <a:buFontTx/>
              <a:buNone/>
            </a:pPr>
            <a:endParaRPr lang="en-AU" sz="1800" dirty="0"/>
          </a:p>
          <a:p>
            <a:pPr>
              <a:lnSpc>
                <a:spcPct val="80000"/>
              </a:lnSpc>
            </a:pPr>
            <a:r>
              <a:rPr lang="en-AU" sz="2400" dirty="0">
                <a:solidFill>
                  <a:srgbClr val="000000"/>
                </a:solidFill>
              </a:rPr>
              <a:t>Tell: </a:t>
            </a:r>
          </a:p>
          <a:p>
            <a:pPr lvl="1">
              <a:lnSpc>
                <a:spcPct val="80000"/>
              </a:lnSpc>
            </a:pPr>
            <a:r>
              <a:rPr lang="en-US" sz="2000" dirty="0"/>
              <a:t>Provide information in a straight forward way</a:t>
            </a:r>
          </a:p>
          <a:p>
            <a:pPr lvl="1">
              <a:lnSpc>
                <a:spcPct val="80000"/>
              </a:lnSpc>
            </a:pPr>
            <a:r>
              <a:rPr lang="en-AU" sz="2000" dirty="0"/>
              <a:t>Use clear language</a:t>
            </a:r>
            <a:endParaRPr lang="en-US" sz="2000" dirty="0"/>
          </a:p>
          <a:p>
            <a:pPr lvl="1">
              <a:lnSpc>
                <a:spcPct val="80000"/>
              </a:lnSpc>
            </a:pPr>
            <a:r>
              <a:rPr lang="en-AU" sz="2000" dirty="0"/>
              <a:t>Only three facts at a time, then pause, check in</a:t>
            </a:r>
          </a:p>
          <a:p>
            <a:pPr lvl="1">
              <a:lnSpc>
                <a:spcPct val="80000"/>
              </a:lnSpc>
            </a:pPr>
            <a:r>
              <a:rPr lang="en-AU" sz="2000" dirty="0"/>
              <a:t>Be honest without being blunt</a:t>
            </a:r>
          </a:p>
          <a:p>
            <a:pPr lvl="1">
              <a:lnSpc>
                <a:spcPct val="80000"/>
              </a:lnSpc>
            </a:pPr>
            <a:r>
              <a:rPr lang="en-AU" sz="2000" dirty="0"/>
              <a:t>Avoid giving more details than desired by the patient and/or family</a:t>
            </a:r>
            <a:endParaRPr lang="en-US" sz="2000" dirty="0"/>
          </a:p>
          <a:p>
            <a:pPr lvl="1">
              <a:lnSpc>
                <a:spcPct val="80000"/>
              </a:lnSpc>
            </a:pPr>
            <a:endParaRPr lang="en-US" sz="2000" dirty="0"/>
          </a:p>
          <a:p>
            <a:pPr>
              <a:lnSpc>
                <a:spcPct val="80000"/>
              </a:lnSpc>
            </a:pPr>
            <a:r>
              <a:rPr lang="en-AU" sz="2400" dirty="0">
                <a:solidFill>
                  <a:srgbClr val="000000"/>
                </a:solidFill>
              </a:rPr>
              <a:t>Ask: </a:t>
            </a:r>
          </a:p>
          <a:p>
            <a:pPr lvl="1">
              <a:lnSpc>
                <a:spcPct val="80000"/>
              </a:lnSpc>
            </a:pPr>
            <a:r>
              <a:rPr lang="en-AU" sz="2000" dirty="0"/>
              <a:t>Check if the person has understood what has been </a:t>
            </a:r>
            <a:r>
              <a:rPr lang="en-AU" sz="2000" dirty="0" smtClean="0"/>
              <a:t>discussed</a:t>
            </a:r>
          </a:p>
          <a:p>
            <a:pPr lvl="1">
              <a:lnSpc>
                <a:spcPct val="80000"/>
              </a:lnSpc>
            </a:pPr>
            <a:r>
              <a:rPr lang="en-AU" sz="2000" dirty="0" smtClean="0"/>
              <a:t>Consider caregiver’s distinct information needs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04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000" dirty="0"/>
              <a:t>Accept, validate and acknowledge emotions and concerns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69900" indent="-469900">
              <a:lnSpc>
                <a:spcPct val="80000"/>
              </a:lnSpc>
            </a:pPr>
            <a:r>
              <a:rPr lang="en-US" sz="3000" b="1" dirty="0"/>
              <a:t>N</a:t>
            </a:r>
            <a:r>
              <a:rPr lang="en-US" sz="3000" dirty="0"/>
              <a:t>ame </a:t>
            </a:r>
          </a:p>
          <a:p>
            <a:pPr marL="469900" indent="-469900">
              <a:lnSpc>
                <a:spcPct val="80000"/>
              </a:lnSpc>
              <a:buNone/>
            </a:pPr>
            <a:r>
              <a:rPr lang="en-US" sz="2000" dirty="0"/>
              <a:t>		(suggestion not declaration)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US" sz="2000" dirty="0"/>
              <a:t>	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“</a:t>
            </a:r>
            <a:r>
              <a:rPr lang="en-US" sz="2000" dirty="0">
                <a:solidFill>
                  <a:schemeClr val="accent1"/>
                </a:solidFill>
              </a:rPr>
              <a:t>I wonder if you are feeling angry..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”</a:t>
            </a:r>
            <a:endParaRPr lang="en-US" sz="2000" dirty="0">
              <a:solidFill>
                <a:schemeClr val="accent1"/>
              </a:solidFill>
            </a:endParaRPr>
          </a:p>
          <a:p>
            <a:pPr marL="469900" indent="-469900">
              <a:lnSpc>
                <a:spcPct val="80000"/>
              </a:lnSpc>
            </a:pPr>
            <a:r>
              <a:rPr lang="en-US" sz="3000" b="1" dirty="0"/>
              <a:t>U</a:t>
            </a:r>
            <a:r>
              <a:rPr lang="en-US" sz="3000" dirty="0"/>
              <a:t>nderstand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US" sz="2600" dirty="0"/>
              <a:t>	</a:t>
            </a:r>
            <a:r>
              <a:rPr lang="ja-JP" altLang="en-US" sz="2600" dirty="0">
                <a:solidFill>
                  <a:schemeClr val="accent1"/>
                </a:solidFill>
                <a:latin typeface="Arial"/>
              </a:rPr>
              <a:t>“</a:t>
            </a:r>
            <a:r>
              <a:rPr lang="en-US" sz="2000" dirty="0">
                <a:solidFill>
                  <a:schemeClr val="accent1"/>
                </a:solidFill>
              </a:rPr>
              <a:t>Sounds like this has been a really difficult time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”</a:t>
            </a:r>
            <a:r>
              <a:rPr lang="en-US" sz="2600" dirty="0">
                <a:solidFill>
                  <a:schemeClr val="accent1"/>
                </a:solidFill>
              </a:rPr>
              <a:t> </a:t>
            </a:r>
          </a:p>
          <a:p>
            <a:pPr marL="469900" indent="-469900">
              <a:lnSpc>
                <a:spcPct val="80000"/>
              </a:lnSpc>
            </a:pPr>
            <a:r>
              <a:rPr lang="en-US" sz="3000" b="1" dirty="0"/>
              <a:t>R</a:t>
            </a:r>
            <a:r>
              <a:rPr lang="en-US" sz="3000" dirty="0"/>
              <a:t>espect 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US" sz="2600" dirty="0"/>
              <a:t>	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“</a:t>
            </a:r>
            <a:r>
              <a:rPr lang="en-US" sz="2000" dirty="0" smtClean="0">
                <a:solidFill>
                  <a:schemeClr val="accent1"/>
                </a:solidFill>
              </a:rPr>
              <a:t>You</a:t>
            </a:r>
            <a:r>
              <a:rPr lang="en-AU" sz="2000" dirty="0" smtClean="0">
                <a:solidFill>
                  <a:schemeClr val="accent1"/>
                </a:solidFill>
                <a:latin typeface="Arial"/>
              </a:rPr>
              <a:t>’</a:t>
            </a:r>
            <a:r>
              <a:rPr lang="en-US" sz="2000" dirty="0" err="1" smtClean="0">
                <a:solidFill>
                  <a:schemeClr val="accent1"/>
                </a:solidFill>
              </a:rPr>
              <a:t>ve</a:t>
            </a:r>
            <a:r>
              <a:rPr lang="en-US" sz="2000" dirty="0" smtClean="0">
                <a:solidFill>
                  <a:schemeClr val="accent1"/>
                </a:solidFill>
              </a:rPr>
              <a:t> </a:t>
            </a:r>
            <a:r>
              <a:rPr lang="en-US" sz="2000" dirty="0">
                <a:solidFill>
                  <a:schemeClr val="accent1"/>
                </a:solidFill>
              </a:rPr>
              <a:t>been doing a wonderful job caring for your mum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”</a:t>
            </a:r>
            <a:endParaRPr lang="en-US" sz="2000" dirty="0">
              <a:solidFill>
                <a:schemeClr val="accent1"/>
              </a:solidFill>
            </a:endParaRPr>
          </a:p>
          <a:p>
            <a:pPr marL="469900" indent="-469900">
              <a:lnSpc>
                <a:spcPct val="80000"/>
              </a:lnSpc>
            </a:pPr>
            <a:r>
              <a:rPr lang="en-US" sz="3000" b="1" dirty="0"/>
              <a:t>S</a:t>
            </a:r>
            <a:r>
              <a:rPr lang="en-US" sz="3000" dirty="0"/>
              <a:t>upport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US" sz="2600" dirty="0"/>
              <a:t>	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“</a:t>
            </a:r>
            <a:r>
              <a:rPr lang="en-US" sz="2000" dirty="0">
                <a:solidFill>
                  <a:schemeClr val="accent1"/>
                </a:solidFill>
              </a:rPr>
              <a:t>Our team will be here to support you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”</a:t>
            </a:r>
            <a:endParaRPr lang="en-US" sz="2000" dirty="0">
              <a:solidFill>
                <a:schemeClr val="accent1"/>
              </a:solidFill>
            </a:endParaRPr>
          </a:p>
          <a:p>
            <a:pPr marL="469900" indent="-469900">
              <a:lnSpc>
                <a:spcPct val="80000"/>
              </a:lnSpc>
            </a:pPr>
            <a:r>
              <a:rPr lang="en-US" sz="3000" b="1" dirty="0"/>
              <a:t>E</a:t>
            </a:r>
            <a:r>
              <a:rPr lang="en-US" sz="3000" dirty="0"/>
              <a:t>xplore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US" sz="2600" dirty="0"/>
              <a:t>	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“</a:t>
            </a:r>
            <a:r>
              <a:rPr lang="en-US" sz="2000" dirty="0">
                <a:solidFill>
                  <a:schemeClr val="accent1"/>
                </a:solidFill>
              </a:rPr>
              <a:t>How are you feeling about what we have discussed</a:t>
            </a:r>
            <a:r>
              <a:rPr lang="ja-JP" altLang="en-US" sz="2000" dirty="0">
                <a:solidFill>
                  <a:schemeClr val="accent1"/>
                </a:solidFill>
                <a:latin typeface="Arial"/>
              </a:rPr>
              <a:t>”</a:t>
            </a:r>
            <a:r>
              <a:rPr lang="en-US" sz="2000" dirty="0">
                <a:solidFill>
                  <a:schemeClr val="accent1"/>
                </a:solidFill>
              </a:rPr>
              <a:t> </a:t>
            </a:r>
          </a:p>
          <a:p>
            <a:pPr marL="908050" lvl="1" indent="-436563">
              <a:lnSpc>
                <a:spcPct val="80000"/>
              </a:lnSpc>
              <a:buNone/>
            </a:pPr>
            <a:r>
              <a:rPr lang="en-AU" sz="2000" dirty="0">
                <a:solidFill>
                  <a:schemeClr val="accent1"/>
                </a:solidFill>
              </a:rPr>
              <a:t>       “What worries you the most about this”</a:t>
            </a:r>
            <a:endParaRPr lang="en-US" sz="2000" dirty="0">
              <a:solidFill>
                <a:schemeClr val="accent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74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9266" name="Title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>
              <a:defRPr/>
            </a:pPr>
            <a:r>
              <a:rPr lang="en-US" sz="4800" smtClean="0">
                <a:cs typeface="+mj-cs"/>
              </a:rPr>
              <a:t>Common Pitfalls</a:t>
            </a:r>
          </a:p>
        </p:txBody>
      </p:sp>
      <p:sp>
        <p:nvSpPr>
          <p:cNvPr id="779267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Talking only about physical issues</a:t>
            </a:r>
          </a:p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Avoiding/not picking up emotional cues</a:t>
            </a:r>
          </a:p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Giving premature reassurance </a:t>
            </a:r>
          </a:p>
          <a:p>
            <a:pPr marL="469900" indent="-469900" eaLnBrk="1" hangingPunct="1">
              <a:buFontTx/>
              <a:buNone/>
              <a:defRPr/>
            </a:pPr>
            <a:r>
              <a:rPr lang="en-US" sz="2400" dirty="0" smtClean="0">
                <a:cs typeface="+mn-cs"/>
              </a:rPr>
              <a:t>	(before ensuring you understand what is upsetting the person) </a:t>
            </a:r>
            <a:r>
              <a:rPr lang="en-AU" sz="2400" dirty="0" smtClean="0">
                <a:cs typeface="+mn-cs"/>
              </a:rPr>
              <a:t> </a:t>
            </a:r>
            <a:endParaRPr lang="en-US" sz="2400" dirty="0" smtClean="0">
              <a:cs typeface="+mn-cs"/>
            </a:endParaRPr>
          </a:p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Minimizing or blocking concerns</a:t>
            </a:r>
          </a:p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Interrupting patient</a:t>
            </a:r>
          </a:p>
          <a:p>
            <a:pPr marL="469900" indent="-469900" eaLnBrk="1" hangingPunct="1">
              <a:defRPr/>
            </a:pPr>
            <a:r>
              <a:rPr lang="en-US" dirty="0" smtClean="0">
                <a:cs typeface="+mn-cs"/>
              </a:rPr>
              <a:t>Using jargon</a:t>
            </a:r>
          </a:p>
          <a:p>
            <a:pPr marL="469900" indent="-469900" eaLnBrk="1" hangingPunct="1">
              <a:defRPr/>
            </a:pPr>
            <a:endParaRPr lang="en-US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490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graphicFrame>
        <p:nvGraphicFramePr>
          <p:cNvPr id="31746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685800" y="0"/>
          <a:ext cx="5230813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6" name="Acrobat Document" r:id="rId4" imgW="4462200" imgH="5834160" progId="AcroExch.Document.7">
                  <p:embed/>
                </p:oleObj>
              </mc:Choice>
              <mc:Fallback>
                <p:oleObj name="Acrobat Document" r:id="rId4" imgW="4462200" imgH="5834160" progId="AcroExch.Document.7">
                  <p:embed/>
                  <p:pic>
                    <p:nvPicPr>
                      <p:cNvPr id="0" name="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0"/>
                        <a:ext cx="5230813" cy="685800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8099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8" name="TextBox 4"/>
          <p:cNvSpPr txBox="1">
            <a:spLocks noChangeArrowheads="1"/>
          </p:cNvSpPr>
          <p:nvPr/>
        </p:nvSpPr>
        <p:spPr bwMode="auto">
          <a:xfrm>
            <a:off x="6096000" y="2057400"/>
            <a:ext cx="2854568" cy="3662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400" dirty="0">
                <a:solidFill>
                  <a:schemeClr val="tx1"/>
                </a:solidFill>
              </a:rPr>
              <a:t>A</a:t>
            </a:r>
            <a:r>
              <a:rPr lang="en-US" sz="2400" dirty="0" smtClean="0">
                <a:solidFill>
                  <a:schemeClr val="tx1"/>
                </a:solidFill>
              </a:rPr>
              <a:t>uthors: 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</a:rPr>
              <a:t>Josephine Clayton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</a:rPr>
              <a:t>Karen Hancock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</a:rPr>
              <a:t>Phyllis </a:t>
            </a:r>
            <a:r>
              <a:rPr lang="en-US" sz="2400" dirty="0" err="1" smtClean="0">
                <a:solidFill>
                  <a:schemeClr val="tx1"/>
                </a:solidFill>
              </a:rPr>
              <a:t>Butow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</a:rPr>
              <a:t>Martin Tattersall</a:t>
            </a:r>
          </a:p>
          <a:p>
            <a:pPr eaLnBrk="1" hangingPunct="1"/>
            <a:r>
              <a:rPr lang="en-US" sz="2400" dirty="0" smtClean="0">
                <a:solidFill>
                  <a:schemeClr val="tx1"/>
                </a:solidFill>
              </a:rPr>
              <a:t>David </a:t>
            </a:r>
            <a:r>
              <a:rPr lang="en-US" sz="2400" dirty="0" err="1" smtClean="0">
                <a:solidFill>
                  <a:schemeClr val="tx1"/>
                </a:solidFill>
              </a:rPr>
              <a:t>Currow</a:t>
            </a:r>
            <a:endParaRPr lang="en-US" sz="2400" dirty="0">
              <a:solidFill>
                <a:schemeClr val="tx1"/>
              </a:solidFill>
            </a:endParaRPr>
          </a:p>
          <a:p>
            <a:pPr eaLnBrk="1" hangingPunct="1"/>
            <a:endParaRPr lang="en-US" sz="2400" dirty="0">
              <a:solidFill>
                <a:schemeClr val="tx1"/>
              </a:solidFill>
            </a:endParaRPr>
          </a:p>
          <a:p>
            <a:pPr eaLnBrk="1" hangingPunct="1"/>
            <a:r>
              <a:rPr lang="en-US" sz="2400" dirty="0">
                <a:solidFill>
                  <a:schemeClr val="tx1"/>
                </a:solidFill>
              </a:rPr>
              <a:t>Funding</a:t>
            </a:r>
            <a:r>
              <a:rPr lang="en-US" sz="2400" dirty="0"/>
              <a:t>: </a:t>
            </a:r>
          </a:p>
          <a:p>
            <a:pPr eaLnBrk="1" hangingPunct="1"/>
            <a:r>
              <a:rPr lang="en-US" sz="2400" dirty="0">
                <a:solidFill>
                  <a:schemeClr val="tx1"/>
                </a:solidFill>
              </a:rPr>
              <a:t>NHMRC </a:t>
            </a:r>
          </a:p>
          <a:p>
            <a:pPr eaLnBrk="1" hangingPunct="1"/>
            <a:r>
              <a:rPr lang="en-US" sz="1600" dirty="0">
                <a:solidFill>
                  <a:schemeClr val="tx1"/>
                </a:solidFill>
              </a:rPr>
              <a:t>Strategic PC Research Grant</a:t>
            </a:r>
          </a:p>
        </p:txBody>
      </p:sp>
    </p:spTree>
    <p:extLst>
      <p:ext uri="{BB962C8B-B14F-4D97-AF65-F5344CB8AC3E}">
        <p14:creationId xmlns:p14="http://schemas.microsoft.com/office/powerpoint/2010/main" val="26557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351837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AU" sz="4000" smtClean="0">
                <a:cs typeface="+mj-cs"/>
              </a:rPr>
              <a:t>Key recommendations: PREPARED</a:t>
            </a:r>
            <a:endParaRPr lang="en-US" sz="4000" smtClean="0">
              <a:cs typeface="+mj-cs"/>
            </a:endParaRPr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412875"/>
            <a:ext cx="7772400" cy="48244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P</a:t>
            </a:r>
            <a:r>
              <a:rPr lang="en-AU" sz="2800" dirty="0" smtClean="0">
                <a:cs typeface="+mn-cs"/>
              </a:rPr>
              <a:t>repare for the discussion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R</a:t>
            </a:r>
            <a:r>
              <a:rPr lang="en-AU" sz="2800" dirty="0" smtClean="0">
                <a:cs typeface="+mn-cs"/>
              </a:rPr>
              <a:t>elate to the person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E</a:t>
            </a:r>
            <a:r>
              <a:rPr lang="en-AU" sz="2800" dirty="0" smtClean="0">
                <a:cs typeface="+mn-cs"/>
              </a:rPr>
              <a:t>licit understanding &amp; preferences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P</a:t>
            </a:r>
            <a:r>
              <a:rPr lang="en-AU" sz="2800" dirty="0" smtClean="0">
                <a:cs typeface="+mn-cs"/>
              </a:rPr>
              <a:t>rovide information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A</a:t>
            </a:r>
            <a:r>
              <a:rPr lang="en-AU" sz="2800" dirty="0" smtClean="0">
                <a:cs typeface="+mn-cs"/>
              </a:rPr>
              <a:t>cknowledge emotions and concerns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R</a:t>
            </a:r>
            <a:r>
              <a:rPr lang="en-AU" sz="2800" dirty="0" smtClean="0">
                <a:cs typeface="+mn-cs"/>
              </a:rPr>
              <a:t>ealistic hope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E</a:t>
            </a:r>
            <a:r>
              <a:rPr lang="en-AU" sz="2800" dirty="0" smtClean="0">
                <a:cs typeface="+mn-cs"/>
              </a:rPr>
              <a:t>ncourage questions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AU" sz="3600" dirty="0" smtClean="0">
                <a:cs typeface="+mn-cs"/>
              </a:rPr>
              <a:t>D</a:t>
            </a:r>
            <a:r>
              <a:rPr lang="en-AU" sz="2800" dirty="0" smtClean="0">
                <a:cs typeface="+mn-cs"/>
              </a:rPr>
              <a:t>ocument</a:t>
            </a:r>
            <a:endParaRPr lang="en-US" sz="2800" dirty="0" smtClean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6120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Specific treatments - ‘no CPR’ orders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Unfortunately often done in situations where a patient is deteriorating </a:t>
            </a:r>
            <a:r>
              <a:rPr lang="en-US" dirty="0" err="1" smtClean="0"/>
              <a:t>eg</a:t>
            </a:r>
            <a:r>
              <a:rPr lang="en-US" dirty="0" smtClean="0"/>
              <a:t> at MET calls</a:t>
            </a:r>
          </a:p>
          <a:p>
            <a:endParaRPr lang="en-US" dirty="0" smtClean="0"/>
          </a:p>
          <a:p>
            <a:r>
              <a:rPr lang="en-US" dirty="0" smtClean="0"/>
              <a:t>Better done in advance when patient is not in crisis and there is time to discuss this properly</a:t>
            </a:r>
          </a:p>
          <a:p>
            <a:endParaRPr lang="en-US" dirty="0" smtClean="0"/>
          </a:p>
          <a:p>
            <a:r>
              <a:rPr lang="en-US" dirty="0"/>
              <a:t>I</a:t>
            </a:r>
            <a:r>
              <a:rPr lang="en-US" dirty="0" smtClean="0"/>
              <a:t>deally involving next of kin and senior clinician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199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CPR…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Should not be discussed in isolation</a:t>
            </a:r>
          </a:p>
          <a:p>
            <a:r>
              <a:rPr lang="en-US" dirty="0" smtClean="0"/>
              <a:t>Part of a larger discussion about prognosis and goals of care</a:t>
            </a:r>
          </a:p>
          <a:p>
            <a:r>
              <a:rPr lang="en-US" b="1" dirty="0"/>
              <a:t>IF CPR is judged to be clinically futile do NOT ask the patient/caregiver “what do you want done” </a:t>
            </a:r>
            <a:r>
              <a:rPr lang="en-US" dirty="0"/>
              <a:t>when the patient arrests/dies, as this creates inappropriate burden of </a:t>
            </a:r>
            <a:r>
              <a:rPr lang="en-US" dirty="0" smtClean="0"/>
              <a:t>choice</a:t>
            </a:r>
          </a:p>
          <a:p>
            <a:r>
              <a:rPr lang="en-US" dirty="0"/>
              <a:t>Rather give clear recommendations about care during the dying process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1406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CPR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 be helpful to discuss three broad treatment </a:t>
            </a:r>
            <a:r>
              <a:rPr lang="en-US" dirty="0" smtClean="0"/>
              <a:t>pathways</a:t>
            </a:r>
          </a:p>
          <a:p>
            <a:pPr lvl="1"/>
            <a:r>
              <a:rPr lang="en-US" dirty="0"/>
              <a:t>Restorative</a:t>
            </a:r>
          </a:p>
          <a:p>
            <a:pPr lvl="1"/>
            <a:r>
              <a:rPr lang="en-US" dirty="0"/>
              <a:t>Palliative </a:t>
            </a:r>
          </a:p>
          <a:p>
            <a:pPr lvl="1"/>
            <a:r>
              <a:rPr lang="en-US" dirty="0" smtClean="0"/>
              <a:t>Terminal</a:t>
            </a:r>
            <a:endParaRPr lang="en-US" dirty="0"/>
          </a:p>
          <a:p>
            <a:r>
              <a:rPr lang="en-US" dirty="0"/>
              <a:t>Then explain which is appropriate, likely to lead to acceptable quality of life and aligns with patient values</a:t>
            </a:r>
          </a:p>
          <a:p>
            <a:r>
              <a:rPr lang="en-US" dirty="0"/>
              <a:t>Specific discussion may not be required if dying and a good death are openly discussed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164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Don’t forget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Pre-emptive discussion around nutrition and hydration can prevent family distress</a:t>
            </a:r>
          </a:p>
          <a:p>
            <a:endParaRPr lang="en-US" dirty="0" smtClean="0"/>
          </a:p>
          <a:p>
            <a:r>
              <a:rPr lang="en-US" dirty="0" smtClean="0"/>
              <a:t>Different information needs</a:t>
            </a:r>
          </a:p>
          <a:p>
            <a:pPr lvl="1"/>
            <a:r>
              <a:rPr lang="en-US" sz="2000" dirty="0" smtClean="0"/>
              <a:t>Some people will want to know what to expect in greater detail</a:t>
            </a:r>
          </a:p>
          <a:p>
            <a:endParaRPr lang="en-US" dirty="0" smtClean="0"/>
          </a:p>
          <a:p>
            <a:r>
              <a:rPr lang="en-US" dirty="0" smtClean="0"/>
              <a:t>Ask about spiritual/religious needs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20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Symptom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Symptoms common in ESKD</a:t>
            </a:r>
          </a:p>
          <a:p>
            <a:endParaRPr lang="en-US" dirty="0"/>
          </a:p>
          <a:p>
            <a:r>
              <a:rPr lang="en-US" dirty="0" smtClean="0"/>
              <a:t>Can increase towards the end of life</a:t>
            </a:r>
          </a:p>
          <a:p>
            <a:endParaRPr lang="en-US" dirty="0"/>
          </a:p>
          <a:p>
            <a:r>
              <a:rPr lang="en-US" dirty="0" smtClean="0"/>
              <a:t>Renal death no longer thought to be an ‘easy death’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65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Symptom management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Many unnecessary treatments/investigations may be ceased</a:t>
            </a:r>
          </a:p>
          <a:p>
            <a:endParaRPr lang="en-AU" dirty="0" smtClean="0"/>
          </a:p>
          <a:p>
            <a:r>
              <a:rPr lang="en-AU" dirty="0" smtClean="0"/>
              <a:t>Some treatments should continue as long as possible</a:t>
            </a:r>
          </a:p>
          <a:p>
            <a:pPr lvl="1"/>
            <a:r>
              <a:rPr lang="en-AU" sz="1800" dirty="0" smtClean="0"/>
              <a:t>Fluid and salt restriction</a:t>
            </a:r>
          </a:p>
          <a:p>
            <a:pPr lvl="1"/>
            <a:r>
              <a:rPr lang="en-AU" sz="1800" dirty="0" smtClean="0"/>
              <a:t>Anti-</a:t>
            </a:r>
            <a:r>
              <a:rPr lang="en-AU" sz="1800" dirty="0" err="1" smtClean="0"/>
              <a:t>anginals</a:t>
            </a:r>
            <a:endParaRPr lang="en-AU" sz="1800" dirty="0" smtClean="0"/>
          </a:p>
          <a:p>
            <a:pPr lvl="1"/>
            <a:r>
              <a:rPr lang="en-AU" sz="1800" dirty="0" smtClean="0"/>
              <a:t>Diuretics </a:t>
            </a:r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1707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800" dirty="0"/>
              <a:t>Anticipatory prescribing for common </a:t>
            </a:r>
            <a:r>
              <a:rPr lang="en-AU" sz="2800" dirty="0" smtClean="0"/>
              <a:t>symptoms at the end of life</a:t>
            </a:r>
            <a:endParaRPr lang="en-AU" sz="2800" dirty="0"/>
          </a:p>
          <a:p>
            <a:pPr lvl="1"/>
            <a:r>
              <a:rPr lang="en-AU" sz="2400" dirty="0"/>
              <a:t>Pain</a:t>
            </a:r>
          </a:p>
          <a:p>
            <a:pPr lvl="1"/>
            <a:r>
              <a:rPr lang="en-AU" sz="2400" dirty="0"/>
              <a:t>Dyspnoea</a:t>
            </a:r>
          </a:p>
          <a:p>
            <a:pPr lvl="1"/>
            <a:r>
              <a:rPr lang="en-AU" sz="2400" dirty="0"/>
              <a:t>Agitation</a:t>
            </a:r>
          </a:p>
          <a:p>
            <a:pPr lvl="1"/>
            <a:r>
              <a:rPr lang="en-AU" sz="2400" dirty="0"/>
              <a:t>Myoclonus</a:t>
            </a:r>
          </a:p>
          <a:p>
            <a:pPr lvl="1"/>
            <a:r>
              <a:rPr lang="en-AU" sz="2400" dirty="0" smtClean="0"/>
              <a:t>Nausea</a:t>
            </a:r>
          </a:p>
          <a:p>
            <a:pPr lvl="1"/>
            <a:endParaRPr lang="en-AU" sz="2400" dirty="0"/>
          </a:p>
          <a:p>
            <a:pPr lvl="2"/>
            <a:r>
              <a:rPr lang="en-AU" sz="1400" dirty="0"/>
              <a:t>Supportive Care for the Renal Patient Second Edition 2010 Oxford University Press</a:t>
            </a:r>
          </a:p>
          <a:p>
            <a:pPr lvl="2"/>
            <a:endParaRPr lang="en-AU" sz="2400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2183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Guidelines for prescribing for common symptoms at the end of life on St George Renal website</a:t>
            </a:r>
          </a:p>
          <a:p>
            <a:endParaRPr lang="en-US" dirty="0"/>
          </a:p>
          <a:p>
            <a:r>
              <a:rPr lang="en-US" u="sng" dirty="0" smtClean="0"/>
              <a:t>https://</a:t>
            </a:r>
            <a:r>
              <a:rPr lang="en-US" u="sng" dirty="0" err="1" smtClean="0"/>
              <a:t>stgrenal.org.au</a:t>
            </a:r>
            <a:endParaRPr lang="en-US" u="sng" dirty="0"/>
          </a:p>
        </p:txBody>
      </p:sp>
    </p:spTree>
    <p:extLst>
      <p:ext uri="{BB962C8B-B14F-4D97-AF65-F5344CB8AC3E}">
        <p14:creationId xmlns:p14="http://schemas.microsoft.com/office/powerpoint/2010/main" val="319372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Consensus among palliative care physicians regarding 4 essential drugs for management of symptoms near the end of life</a:t>
            </a:r>
          </a:p>
          <a:p>
            <a:pPr lvl="1"/>
            <a:r>
              <a:rPr lang="en-US" dirty="0"/>
              <a:t> </a:t>
            </a:r>
            <a:r>
              <a:rPr lang="en-US" sz="2000" dirty="0" smtClean="0"/>
              <a:t>Morphine</a:t>
            </a:r>
          </a:p>
          <a:p>
            <a:pPr lvl="1"/>
            <a:r>
              <a:rPr lang="en-US" sz="2000" dirty="0" smtClean="0"/>
              <a:t>Midazolam</a:t>
            </a:r>
          </a:p>
          <a:p>
            <a:pPr lvl="1"/>
            <a:r>
              <a:rPr lang="en-US" sz="2000" dirty="0" smtClean="0"/>
              <a:t>Haloperidol</a:t>
            </a:r>
          </a:p>
          <a:p>
            <a:pPr lvl="1"/>
            <a:r>
              <a:rPr lang="en-US" sz="2000" dirty="0" smtClean="0"/>
              <a:t>Anti-muscarinic</a:t>
            </a:r>
          </a:p>
          <a:p>
            <a:pPr lvl="1"/>
            <a:endParaRPr lang="en-US" sz="2000" dirty="0"/>
          </a:p>
          <a:p>
            <a:pPr lvl="3"/>
            <a:r>
              <a:rPr lang="en-AU" dirty="0"/>
              <a:t>O </a:t>
            </a:r>
            <a:r>
              <a:rPr lang="en-AU" dirty="0" err="1"/>
              <a:t>Lindqvist</a:t>
            </a:r>
            <a:r>
              <a:rPr lang="en-AU" dirty="0"/>
              <a:t> et al ‘Four essential drugs needed for quality care of the dying: A Delphi study based international expert consensus opinion’ Journal Pall Med (2013) 16(1)38-43</a:t>
            </a:r>
          </a:p>
          <a:p>
            <a:pPr lvl="3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7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Adjustment may be required in patients with CKD</a:t>
            </a:r>
          </a:p>
          <a:p>
            <a:endParaRPr lang="en-US" dirty="0" smtClean="0"/>
          </a:p>
          <a:p>
            <a:r>
              <a:rPr lang="en-US" dirty="0" smtClean="0"/>
              <a:t>Pharmacokinetics</a:t>
            </a:r>
          </a:p>
          <a:p>
            <a:r>
              <a:rPr lang="en-US" dirty="0" smtClean="0"/>
              <a:t>Increased permeability of BBB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79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Pain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smtClean="0"/>
              <a:t>Important to continue any regular pain relief</a:t>
            </a:r>
          </a:p>
          <a:p>
            <a:pPr lvl="1"/>
            <a:r>
              <a:rPr lang="en-AU" dirty="0" smtClean="0"/>
              <a:t>May require a change of route</a:t>
            </a:r>
          </a:p>
          <a:p>
            <a:r>
              <a:rPr lang="en-AU" dirty="0" smtClean="0"/>
              <a:t>PRN analgesia by a parenteral route should be charted even if patient not in pain</a:t>
            </a:r>
          </a:p>
          <a:p>
            <a:r>
              <a:rPr lang="en-AU" dirty="0" smtClean="0"/>
              <a:t>Preferred opioids include fentanyl, methadone or </a:t>
            </a:r>
            <a:r>
              <a:rPr lang="en-AU" dirty="0" err="1" smtClean="0"/>
              <a:t>hydromorphone</a:t>
            </a:r>
            <a:endParaRPr lang="en-AU" dirty="0" smtClean="0"/>
          </a:p>
          <a:p>
            <a:r>
              <a:rPr lang="en-AU" dirty="0" smtClean="0"/>
              <a:t>Pain of rejected kidney or uraemic pericarditis may respond to steroids</a:t>
            </a:r>
          </a:p>
          <a:p>
            <a:r>
              <a:rPr lang="en-AU" dirty="0" smtClean="0"/>
              <a:t>Clonazepam may assist with neuropathic pain</a:t>
            </a:r>
          </a:p>
          <a:p>
            <a:endParaRPr lang="en-AU" dirty="0"/>
          </a:p>
          <a:p>
            <a:pPr lvl="1"/>
            <a:r>
              <a:rPr lang="en-AU" dirty="0"/>
              <a:t>H </a:t>
            </a:r>
            <a:r>
              <a:rPr lang="en-AU" dirty="0" err="1"/>
              <a:t>Hughel</a:t>
            </a:r>
            <a:r>
              <a:rPr lang="en-AU" dirty="0"/>
              <a:t> ‘Clonazepam as an adjuvant analgesic in patients with cancer-related neuropathic pain’ Journal of Pain and </a:t>
            </a:r>
            <a:r>
              <a:rPr lang="en-AU" dirty="0" err="1"/>
              <a:t>Symp</a:t>
            </a:r>
            <a:r>
              <a:rPr lang="en-AU" dirty="0"/>
              <a:t> </a:t>
            </a:r>
            <a:r>
              <a:rPr lang="en-AU" dirty="0" err="1"/>
              <a:t>Manag</a:t>
            </a:r>
            <a:r>
              <a:rPr lang="en-AU" dirty="0"/>
              <a:t>(2003)26(6):1073–1074</a:t>
            </a:r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6680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Intermittent pain</a:t>
            </a:r>
          </a:p>
          <a:p>
            <a:pPr lvl="1"/>
            <a:r>
              <a:rPr lang="en-US" dirty="0" err="1" smtClean="0"/>
              <a:t>Hydromorphone</a:t>
            </a:r>
            <a:r>
              <a:rPr lang="en-US" dirty="0" smtClean="0"/>
              <a:t> 0.25mg s/c </a:t>
            </a:r>
            <a:r>
              <a:rPr lang="en-US" dirty="0" err="1" smtClean="0"/>
              <a:t>prn</a:t>
            </a:r>
            <a:r>
              <a:rPr lang="en-US" dirty="0" smtClean="0"/>
              <a:t> q2h</a:t>
            </a:r>
          </a:p>
          <a:p>
            <a:pPr lvl="1"/>
            <a:r>
              <a:rPr lang="en-US" dirty="0" smtClean="0"/>
              <a:t>Fentanyl 12.5mcg s/c </a:t>
            </a:r>
            <a:r>
              <a:rPr lang="en-US" dirty="0" err="1" smtClean="0"/>
              <a:t>prn</a:t>
            </a:r>
            <a:r>
              <a:rPr lang="en-US" dirty="0" smtClean="0"/>
              <a:t> q1h</a:t>
            </a:r>
          </a:p>
          <a:p>
            <a:endParaRPr lang="en-US" dirty="0" smtClean="0"/>
          </a:p>
          <a:p>
            <a:r>
              <a:rPr lang="en-US" dirty="0" smtClean="0"/>
              <a:t>Constant pain</a:t>
            </a:r>
            <a:endParaRPr lang="en-US" dirty="0"/>
          </a:p>
          <a:p>
            <a:pPr lvl="1"/>
            <a:r>
              <a:rPr lang="en-US" dirty="0" smtClean="0"/>
              <a:t>Regular </a:t>
            </a:r>
            <a:r>
              <a:rPr lang="en-US" dirty="0" err="1" smtClean="0"/>
              <a:t>hydromorphone</a:t>
            </a:r>
            <a:r>
              <a:rPr lang="en-US" dirty="0" smtClean="0"/>
              <a:t> q4h</a:t>
            </a:r>
          </a:p>
          <a:p>
            <a:pPr lvl="1"/>
            <a:r>
              <a:rPr lang="en-US" dirty="0" smtClean="0"/>
              <a:t>Fentanyl via syringe driver</a:t>
            </a:r>
          </a:p>
          <a:p>
            <a:endParaRPr lang="en-US" dirty="0"/>
          </a:p>
          <a:p>
            <a:r>
              <a:rPr lang="en-US" dirty="0" smtClean="0"/>
              <a:t>Already on strong opioid</a:t>
            </a:r>
          </a:p>
          <a:p>
            <a:pPr lvl="1"/>
            <a:r>
              <a:rPr lang="en-US" dirty="0" smtClean="0"/>
              <a:t>Continue if possible</a:t>
            </a:r>
          </a:p>
          <a:p>
            <a:pPr lvl="1"/>
            <a:r>
              <a:rPr lang="en-US" dirty="0" smtClean="0"/>
              <a:t>Convert to suitable opioid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Opioid conversion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191758"/>
              </p:ext>
            </p:extLst>
          </p:nvPr>
        </p:nvGraphicFramePr>
        <p:xfrm>
          <a:off x="457200" y="1600200"/>
          <a:ext cx="82296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Drug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Equivalent dose (</a:t>
                      </a:r>
                      <a:r>
                        <a:rPr lang="en-US" dirty="0" err="1" smtClean="0"/>
                        <a:t>po</a:t>
                      </a:r>
                      <a:r>
                        <a:rPr lang="en-US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Equivalent dose (parenteral)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morphine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hydromorphone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0.6-1mg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oxycodone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fentanyl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0.05mg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tramadol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N/A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661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Fentanyl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Metabolised</a:t>
            </a:r>
            <a:r>
              <a:rPr lang="en-US" dirty="0" smtClean="0"/>
              <a:t> in liver</a:t>
            </a:r>
          </a:p>
          <a:p>
            <a:r>
              <a:rPr lang="en-US" dirty="0" smtClean="0"/>
              <a:t>No active metabolites</a:t>
            </a:r>
          </a:p>
          <a:p>
            <a:r>
              <a:rPr lang="en-US" dirty="0" smtClean="0"/>
              <a:t>Not </a:t>
            </a:r>
            <a:r>
              <a:rPr lang="en-US" dirty="0" err="1" smtClean="0"/>
              <a:t>dialysed</a:t>
            </a:r>
            <a:endParaRPr lang="en-US" dirty="0" smtClean="0"/>
          </a:p>
          <a:p>
            <a:r>
              <a:rPr lang="en-US" dirty="0" smtClean="0"/>
              <a:t>If patient on fentanyl patch – continue</a:t>
            </a:r>
          </a:p>
          <a:p>
            <a:r>
              <a:rPr lang="en-US" dirty="0" smtClean="0"/>
              <a:t>Not ideal to start in the dying phase…</a:t>
            </a:r>
          </a:p>
          <a:p>
            <a:pPr lvl="1"/>
            <a:r>
              <a:rPr lang="en-US" dirty="0" smtClean="0"/>
              <a:t>Risk of toxicity in opioid naïve</a:t>
            </a:r>
          </a:p>
          <a:p>
            <a:pPr lvl="1"/>
            <a:r>
              <a:rPr lang="en-US" dirty="0" smtClean="0"/>
              <a:t>Takes ∼12 hours to become effective</a:t>
            </a:r>
          </a:p>
          <a:p>
            <a:pPr lvl="1"/>
            <a:r>
              <a:rPr lang="en-US" dirty="0" smtClean="0"/>
              <a:t>Difficult to titrate</a:t>
            </a:r>
          </a:p>
          <a:p>
            <a:r>
              <a:rPr lang="en-US" dirty="0" smtClean="0"/>
              <a:t>Can be used </a:t>
            </a:r>
            <a:r>
              <a:rPr lang="en-US" dirty="0" err="1" smtClean="0"/>
              <a:t>prn</a:t>
            </a:r>
            <a:r>
              <a:rPr lang="en-US" dirty="0" smtClean="0"/>
              <a:t> or in a syringe driver</a:t>
            </a:r>
          </a:p>
          <a:p>
            <a:pPr lvl="1"/>
            <a:r>
              <a:rPr lang="en-US" dirty="0" smtClean="0"/>
              <a:t>Very short acting so cannot be used q4hourly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46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Hydromorphone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Metabolised</a:t>
            </a:r>
            <a:r>
              <a:rPr lang="en-US" dirty="0" smtClean="0"/>
              <a:t> in liver</a:t>
            </a:r>
          </a:p>
          <a:p>
            <a:r>
              <a:rPr lang="en-US" dirty="0" smtClean="0"/>
              <a:t>H3G (active metabolite) </a:t>
            </a:r>
            <a:r>
              <a:rPr lang="en-US" dirty="0" err="1" smtClean="0"/>
              <a:t>renally</a:t>
            </a:r>
            <a:r>
              <a:rPr lang="en-US" dirty="0" smtClean="0"/>
              <a:t> excreted and can accumulate</a:t>
            </a:r>
          </a:p>
          <a:p>
            <a:r>
              <a:rPr lang="en-US" dirty="0" smtClean="0"/>
              <a:t>H6G </a:t>
            </a:r>
            <a:r>
              <a:rPr lang="en-US" dirty="0" err="1" smtClean="0"/>
              <a:t>neuro</a:t>
            </a:r>
            <a:r>
              <a:rPr lang="en-US" dirty="0" smtClean="0"/>
              <a:t>-excitatory in rats</a:t>
            </a:r>
          </a:p>
          <a:p>
            <a:r>
              <a:rPr lang="en-US" dirty="0" smtClean="0"/>
              <a:t>Much better tolerated than morphine in ESKD</a:t>
            </a:r>
          </a:p>
          <a:p>
            <a:r>
              <a:rPr lang="en-US" dirty="0" smtClean="0"/>
              <a:t>Start low, careful monitoring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57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Methadone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Potent Mu agonist as well as MAO/5HT3 reuptake inhibitor and NMDA receptor </a:t>
            </a:r>
            <a:r>
              <a:rPr lang="en-AU" dirty="0" smtClean="0"/>
              <a:t>antagonist</a:t>
            </a:r>
            <a:endParaRPr lang="en-AU" baseline="30000" dirty="0" smtClean="0"/>
          </a:p>
          <a:p>
            <a:r>
              <a:rPr lang="en-AU" dirty="0"/>
              <a:t>Metabolised in liver via </a:t>
            </a:r>
            <a:r>
              <a:rPr lang="en-AU" dirty="0" smtClean="0"/>
              <a:t>CYP3A4</a:t>
            </a:r>
            <a:endParaRPr lang="en-AU" dirty="0"/>
          </a:p>
          <a:p>
            <a:r>
              <a:rPr lang="en-AU" dirty="0"/>
              <a:t>Mainly excreted via faeces and urine</a:t>
            </a:r>
          </a:p>
          <a:p>
            <a:pPr lvl="1"/>
            <a:r>
              <a:rPr lang="en-AU" dirty="0"/>
              <a:t>But does not accumulate in renal </a:t>
            </a:r>
            <a:r>
              <a:rPr lang="en-AU" dirty="0" smtClean="0"/>
              <a:t>failure</a:t>
            </a:r>
            <a:endParaRPr lang="en-AU" dirty="0"/>
          </a:p>
          <a:p>
            <a:r>
              <a:rPr lang="en-AU" dirty="0"/>
              <a:t>Metabolites not clinically significantly </a:t>
            </a:r>
            <a:r>
              <a:rPr lang="en-AU" dirty="0" smtClean="0"/>
              <a:t>active</a:t>
            </a:r>
          </a:p>
          <a:p>
            <a:r>
              <a:rPr lang="en-AU" dirty="0" smtClean="0"/>
              <a:t>Use challenging due to complex pharmacokinetics and risk of accumulation</a:t>
            </a:r>
          </a:p>
          <a:p>
            <a:pPr marL="0" indent="0">
              <a:buNone/>
            </a:pPr>
            <a:endParaRPr lang="en-AU" dirty="0"/>
          </a:p>
          <a:p>
            <a:pPr lvl="4"/>
            <a:r>
              <a:rPr lang="en-AU" dirty="0" smtClean="0"/>
              <a:t>MP </a:t>
            </a:r>
            <a:r>
              <a:rPr lang="en-AU" dirty="0"/>
              <a:t>Davis and D Walsh Support Care Cancer 2001</a:t>
            </a:r>
          </a:p>
          <a:p>
            <a:pPr lvl="2"/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15942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Dyspnoea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Non-pharmacological measures</a:t>
            </a:r>
          </a:p>
          <a:p>
            <a:pPr lvl="1"/>
            <a:r>
              <a:rPr lang="en-AU" dirty="0" smtClean="0"/>
              <a:t>Positioning</a:t>
            </a:r>
          </a:p>
          <a:p>
            <a:pPr lvl="1"/>
            <a:r>
              <a:rPr lang="en-AU" dirty="0" smtClean="0"/>
              <a:t>Fan</a:t>
            </a:r>
          </a:p>
          <a:p>
            <a:pPr lvl="1"/>
            <a:r>
              <a:rPr lang="en-AU" dirty="0" smtClean="0"/>
              <a:t>Pursed-lip breathing</a:t>
            </a:r>
          </a:p>
          <a:p>
            <a:r>
              <a:rPr lang="en-AU" dirty="0" smtClean="0"/>
              <a:t>Oxygen</a:t>
            </a:r>
          </a:p>
          <a:p>
            <a:r>
              <a:rPr lang="en-AU" dirty="0" smtClean="0"/>
              <a:t>Opioids at 25-50% of analgesic dose</a:t>
            </a:r>
          </a:p>
          <a:p>
            <a:r>
              <a:rPr lang="en-AU" dirty="0" smtClean="0"/>
              <a:t>Benzodiazepines for associated anxiety</a:t>
            </a:r>
          </a:p>
          <a:p>
            <a:r>
              <a:rPr lang="en-AU" dirty="0" smtClean="0"/>
              <a:t>Consider GTN/diuretics/ultra-filtration</a:t>
            </a:r>
          </a:p>
        </p:txBody>
      </p:sp>
    </p:spTree>
    <p:extLst>
      <p:ext uri="{BB962C8B-B14F-4D97-AF65-F5344CB8AC3E}">
        <p14:creationId xmlns:p14="http://schemas.microsoft.com/office/powerpoint/2010/main" val="410811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Secretions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3200" dirty="0"/>
              <a:t>Retained secretions can </a:t>
            </a:r>
            <a:r>
              <a:rPr lang="en-AU" sz="3200" dirty="0" smtClean="0"/>
              <a:t>be distressing to observe</a:t>
            </a:r>
            <a:endParaRPr lang="en-AU" sz="3200" dirty="0"/>
          </a:p>
          <a:p>
            <a:pPr lvl="1"/>
            <a:r>
              <a:rPr lang="en-AU" sz="2400" dirty="0"/>
              <a:t>Education</a:t>
            </a:r>
          </a:p>
          <a:p>
            <a:pPr lvl="1"/>
            <a:r>
              <a:rPr lang="en-AU" sz="2400" dirty="0"/>
              <a:t>Re-positioning</a:t>
            </a:r>
          </a:p>
          <a:p>
            <a:pPr lvl="1"/>
            <a:r>
              <a:rPr lang="en-AU" sz="2400" dirty="0"/>
              <a:t>Ensure no increased WOB</a:t>
            </a:r>
          </a:p>
          <a:p>
            <a:pPr lvl="1"/>
            <a:r>
              <a:rPr lang="en-AU" sz="2400" dirty="0"/>
              <a:t>Anti-cholinergic drugs…</a:t>
            </a:r>
          </a:p>
          <a:p>
            <a:pPr lvl="1"/>
            <a:r>
              <a:rPr lang="en-AU" sz="2400" dirty="0"/>
              <a:t>Antibiotics?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40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Anti-</a:t>
            </a:r>
            <a:r>
              <a:rPr lang="en-US" dirty="0" err="1" smtClean="0"/>
              <a:t>cholinergics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Glycopyrrolate</a:t>
            </a:r>
            <a:r>
              <a:rPr lang="en-US" dirty="0" smtClean="0"/>
              <a:t> often used</a:t>
            </a:r>
          </a:p>
          <a:p>
            <a:pPr lvl="1"/>
            <a:r>
              <a:rPr lang="en-US" dirty="0" smtClean="0"/>
              <a:t>Does </a:t>
            </a:r>
            <a:r>
              <a:rPr lang="en-US" smtClean="0"/>
              <a:t>not cross BBB</a:t>
            </a:r>
          </a:p>
          <a:p>
            <a:r>
              <a:rPr lang="en-US" dirty="0" smtClean="0"/>
              <a:t>Evidence for use of anti-</a:t>
            </a:r>
            <a:r>
              <a:rPr lang="en-US" dirty="0" err="1" smtClean="0"/>
              <a:t>cholinergics</a:t>
            </a:r>
            <a:r>
              <a:rPr lang="en-US" dirty="0" smtClean="0"/>
              <a:t> in terminal secretions is poor</a:t>
            </a:r>
          </a:p>
          <a:p>
            <a:r>
              <a:rPr lang="en-US" dirty="0" smtClean="0"/>
              <a:t>May stop upper airway secretions from worsening but won’t get rid of them</a:t>
            </a:r>
          </a:p>
          <a:p>
            <a:r>
              <a:rPr lang="en-US" dirty="0" smtClean="0"/>
              <a:t>Won’t treat secretions due to infection or overload</a:t>
            </a:r>
          </a:p>
          <a:p>
            <a:r>
              <a:rPr lang="en-US" dirty="0" smtClean="0"/>
              <a:t>Potential for side effects</a:t>
            </a:r>
          </a:p>
          <a:p>
            <a:pPr lvl="1"/>
            <a:r>
              <a:rPr lang="en-US" dirty="0" smtClean="0"/>
              <a:t>Dry mouth</a:t>
            </a:r>
          </a:p>
          <a:p>
            <a:pPr lvl="1"/>
            <a:r>
              <a:rPr lang="en-US" dirty="0" smtClean="0"/>
              <a:t>Constipation</a:t>
            </a:r>
          </a:p>
          <a:p>
            <a:pPr lvl="1"/>
            <a:r>
              <a:rPr lang="en-US" dirty="0" smtClean="0"/>
              <a:t>Urinary retention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33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Restlessness/agitation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Treat any potential cause</a:t>
            </a:r>
          </a:p>
          <a:p>
            <a:pPr lvl="1"/>
            <a:r>
              <a:rPr lang="en-AU" dirty="0" smtClean="0"/>
              <a:t>Pain</a:t>
            </a:r>
          </a:p>
          <a:p>
            <a:pPr lvl="1"/>
            <a:r>
              <a:rPr lang="en-AU" dirty="0" smtClean="0"/>
              <a:t>Constipation</a:t>
            </a:r>
          </a:p>
          <a:p>
            <a:pPr lvl="1"/>
            <a:r>
              <a:rPr lang="en-AU" b="1" dirty="0" smtClean="0"/>
              <a:t>Urinary retention</a:t>
            </a:r>
          </a:p>
          <a:p>
            <a:pPr lvl="1"/>
            <a:r>
              <a:rPr lang="en-AU" dirty="0" smtClean="0"/>
              <a:t>Spiritual issues</a:t>
            </a:r>
          </a:p>
          <a:p>
            <a:r>
              <a:rPr lang="en-AU" dirty="0" smtClean="0"/>
              <a:t>Benzodiazepines</a:t>
            </a:r>
          </a:p>
          <a:p>
            <a:pPr lvl="1"/>
            <a:r>
              <a:rPr lang="en-AU" dirty="0" smtClean="0"/>
              <a:t>Anxiety</a:t>
            </a:r>
          </a:p>
          <a:p>
            <a:pPr lvl="1"/>
            <a:r>
              <a:rPr lang="en-AU" dirty="0" smtClean="0"/>
              <a:t>Myoclonus</a:t>
            </a:r>
          </a:p>
          <a:p>
            <a:r>
              <a:rPr lang="en-AU" dirty="0" smtClean="0"/>
              <a:t>Antipsychotics</a:t>
            </a:r>
          </a:p>
          <a:p>
            <a:pPr lvl="1"/>
            <a:r>
              <a:rPr lang="en-AU" dirty="0" smtClean="0"/>
              <a:t>Confusion/delirium</a:t>
            </a:r>
          </a:p>
          <a:p>
            <a:pPr lvl="1"/>
            <a:r>
              <a:rPr lang="en-AU" dirty="0"/>
              <a:t>H</a:t>
            </a:r>
            <a:r>
              <a:rPr lang="en-AU" dirty="0" smtClean="0"/>
              <a:t>allucinations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1739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Haloperidol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Delirium and </a:t>
            </a:r>
            <a:r>
              <a:rPr lang="en-US" dirty="0" err="1" smtClean="0"/>
              <a:t>uraemic</a:t>
            </a:r>
            <a:r>
              <a:rPr lang="en-US" dirty="0" smtClean="0"/>
              <a:t> nausea</a:t>
            </a:r>
          </a:p>
          <a:p>
            <a:r>
              <a:rPr lang="en-US" dirty="0" smtClean="0"/>
              <a:t>Hepatic metabolism</a:t>
            </a:r>
          </a:p>
          <a:p>
            <a:r>
              <a:rPr lang="en-US" dirty="0" smtClean="0"/>
              <a:t>Renal excretion of metabolites</a:t>
            </a:r>
          </a:p>
          <a:p>
            <a:r>
              <a:rPr lang="en-US" dirty="0" smtClean="0"/>
              <a:t>No dose reduction required</a:t>
            </a:r>
          </a:p>
          <a:p>
            <a:r>
              <a:rPr lang="en-US" dirty="0" smtClean="0"/>
              <a:t>0.5-1mg s/c </a:t>
            </a:r>
            <a:r>
              <a:rPr lang="en-US" dirty="0" err="1" smtClean="0"/>
              <a:t>prn</a:t>
            </a:r>
            <a:r>
              <a:rPr lang="en-US" dirty="0" smtClean="0"/>
              <a:t> </a:t>
            </a:r>
            <a:r>
              <a:rPr lang="en-US" dirty="0" err="1" smtClean="0"/>
              <a:t>bd-tds</a:t>
            </a:r>
            <a:endParaRPr lang="en-US" dirty="0" smtClean="0"/>
          </a:p>
          <a:p>
            <a:r>
              <a:rPr lang="en-US" dirty="0" smtClean="0"/>
              <a:t>Can put into syringe driver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88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Midazolam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 agitation/anxiety</a:t>
            </a:r>
          </a:p>
          <a:p>
            <a:r>
              <a:rPr lang="en-US" dirty="0"/>
              <a:t>C</a:t>
            </a:r>
            <a:r>
              <a:rPr lang="en-US" dirty="0" smtClean="0"/>
              <a:t>onsider for pruritus if unable to swallow</a:t>
            </a:r>
          </a:p>
          <a:p>
            <a:r>
              <a:rPr lang="en-US" dirty="0" smtClean="0"/>
              <a:t>Hepatic metabolism</a:t>
            </a:r>
          </a:p>
          <a:p>
            <a:pPr lvl="1"/>
            <a:r>
              <a:rPr lang="en-US" dirty="0" smtClean="0"/>
              <a:t>But may require some dose reduction due to BBB permeability in ESKD</a:t>
            </a:r>
          </a:p>
          <a:p>
            <a:r>
              <a:rPr lang="en-US" dirty="0" smtClean="0"/>
              <a:t>2.5-5mg </a:t>
            </a:r>
            <a:r>
              <a:rPr lang="en-US" dirty="0" err="1" smtClean="0"/>
              <a:t>prn</a:t>
            </a:r>
            <a:r>
              <a:rPr lang="en-US" dirty="0" smtClean="0"/>
              <a:t> s/c q4h</a:t>
            </a:r>
          </a:p>
          <a:p>
            <a:r>
              <a:rPr lang="en-US" dirty="0" smtClean="0"/>
              <a:t>BUT short half life</a:t>
            </a:r>
          </a:p>
          <a:p>
            <a:r>
              <a:rPr lang="en-US" dirty="0" smtClean="0"/>
              <a:t>If required regularly – syringe driver</a:t>
            </a:r>
          </a:p>
          <a:p>
            <a:r>
              <a:rPr lang="en-US" dirty="0" smtClean="0"/>
              <a:t>If no SD – consider clonazepam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756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Nausea and vomiting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Continue anti-emetics – change route</a:t>
            </a:r>
          </a:p>
          <a:p>
            <a:r>
              <a:rPr lang="en-AU" dirty="0" smtClean="0"/>
              <a:t>Haloperidol </a:t>
            </a:r>
            <a:r>
              <a:rPr lang="en-AU" dirty="0" err="1" smtClean="0"/>
              <a:t>prn</a:t>
            </a:r>
            <a:r>
              <a:rPr lang="en-AU" dirty="0" smtClean="0"/>
              <a:t> for nausea related to uraemia</a:t>
            </a:r>
          </a:p>
          <a:p>
            <a:r>
              <a:rPr lang="en-AU" dirty="0" smtClean="0"/>
              <a:t>Metoclopramide if gastric stasis</a:t>
            </a:r>
          </a:p>
          <a:p>
            <a:r>
              <a:rPr lang="en-AU" dirty="0" err="1" smtClean="0"/>
              <a:t>Levomepromazine</a:t>
            </a:r>
            <a:endParaRPr lang="en-AU" dirty="0" smtClean="0"/>
          </a:p>
          <a:p>
            <a:r>
              <a:rPr lang="en-AU" dirty="0" smtClean="0"/>
              <a:t>Caution with </a:t>
            </a:r>
            <a:r>
              <a:rPr lang="en-AU" dirty="0" err="1" smtClean="0"/>
              <a:t>cyclizine</a:t>
            </a:r>
            <a:endParaRPr lang="en-AU" dirty="0" smtClean="0"/>
          </a:p>
          <a:p>
            <a:pPr lvl="1"/>
            <a:r>
              <a:rPr lang="en-AU" dirty="0" smtClean="0"/>
              <a:t>But can cause cardiac problems and dry mouth, also </a:t>
            </a:r>
            <a:r>
              <a:rPr lang="en-AU" dirty="0" err="1" smtClean="0"/>
              <a:t>neuro</a:t>
            </a:r>
            <a:r>
              <a:rPr lang="en-AU" dirty="0" smtClean="0"/>
              <a:t>-excitatory</a:t>
            </a:r>
          </a:p>
          <a:p>
            <a:r>
              <a:rPr lang="en-AU" dirty="0" smtClean="0"/>
              <a:t>Mouth care</a:t>
            </a:r>
          </a:p>
          <a:p>
            <a:r>
              <a:rPr lang="en-AU" dirty="0" smtClean="0"/>
              <a:t>Bowel care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780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Levomepromazine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>
              <a:buFont typeface="Arial" pitchFamily="34" charset="0"/>
              <a:buChar char="•"/>
            </a:pPr>
            <a:r>
              <a:rPr lang="en-US" sz="2800" dirty="0" smtClean="0"/>
              <a:t>‘Dirty drug’ - </a:t>
            </a:r>
            <a:r>
              <a:rPr lang="en-US" sz="2800" dirty="0"/>
              <a:t>Multiple receptor activity</a:t>
            </a:r>
          </a:p>
          <a:p>
            <a:pPr lvl="1"/>
            <a:r>
              <a:rPr lang="en-US" dirty="0" smtClean="0"/>
              <a:t>Dopamine antagonist</a:t>
            </a:r>
          </a:p>
          <a:p>
            <a:pPr lvl="1"/>
            <a:r>
              <a:rPr lang="en-US" dirty="0" smtClean="0"/>
              <a:t>Anti-cholinergic</a:t>
            </a:r>
          </a:p>
          <a:p>
            <a:pPr lvl="1"/>
            <a:r>
              <a:rPr lang="en-US" dirty="0" smtClean="0"/>
              <a:t>Histamine antagonist</a:t>
            </a:r>
          </a:p>
          <a:p>
            <a:pPr lvl="1"/>
            <a:endParaRPr lang="en-US" dirty="0" smtClean="0"/>
          </a:p>
          <a:p>
            <a:r>
              <a:rPr lang="en-US" sz="2800" dirty="0" smtClean="0"/>
              <a:t>Very sedating</a:t>
            </a:r>
          </a:p>
          <a:p>
            <a:r>
              <a:rPr lang="en-US" sz="2800" dirty="0" smtClean="0"/>
              <a:t>For refractory terminal agitation</a:t>
            </a:r>
          </a:p>
          <a:p>
            <a:r>
              <a:rPr lang="en-US" sz="2800" dirty="0" smtClean="0"/>
              <a:t>12.5-50mg </a:t>
            </a:r>
            <a:r>
              <a:rPr lang="en-US" sz="2800" dirty="0" err="1" smtClean="0"/>
              <a:t>bd-tds</a:t>
            </a:r>
            <a:r>
              <a:rPr lang="en-US" sz="2800" dirty="0" smtClean="0"/>
              <a:t> (max 200mg/24hours)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4329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476672"/>
            <a:ext cx="6512511" cy="862032"/>
          </a:xfrm>
        </p:spPr>
        <p:txBody>
          <a:bodyPr/>
          <a:lstStyle/>
          <a:p>
            <a:r>
              <a:rPr lang="en-AU" dirty="0" smtClean="0"/>
              <a:t>‘Tom’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628800"/>
            <a:ext cx="6400800" cy="3921616"/>
          </a:xfrm>
        </p:spPr>
        <p:txBody>
          <a:bodyPr>
            <a:normAutofit/>
          </a:bodyPr>
          <a:lstStyle/>
          <a:p>
            <a:r>
              <a:rPr lang="en-AU" sz="2400" dirty="0" smtClean="0"/>
              <a:t>66 </a:t>
            </a:r>
            <a:r>
              <a:rPr lang="en-AU" sz="2400" dirty="0" err="1" smtClean="0"/>
              <a:t>yr</a:t>
            </a:r>
            <a:r>
              <a:rPr lang="en-AU" sz="2400" dirty="0" smtClean="0"/>
              <a:t> old man</a:t>
            </a:r>
          </a:p>
          <a:p>
            <a:r>
              <a:rPr lang="en-AU" sz="2400" dirty="0" smtClean="0"/>
              <a:t>ESKD due to T2DM (on insulin)</a:t>
            </a:r>
          </a:p>
          <a:p>
            <a:r>
              <a:rPr lang="en-AU" sz="2400" dirty="0" smtClean="0"/>
              <a:t>In centre HD 3 times a week since 2009 via L forearm AVF</a:t>
            </a:r>
          </a:p>
          <a:p>
            <a:r>
              <a:rPr lang="en-AU" sz="2400" dirty="0" smtClean="0"/>
              <a:t>Referral to Renal Supportive Care clinic for symptom management January 2015</a:t>
            </a:r>
          </a:p>
          <a:p>
            <a:pPr lvl="1"/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027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PMH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AU" sz="2400" dirty="0" smtClean="0"/>
              <a:t>IHD</a:t>
            </a:r>
            <a:r>
              <a:rPr lang="en-AU" sz="2400" dirty="0"/>
              <a:t>, previous CABG, re-stenosis and stenting August 2014, no further intervention </a:t>
            </a:r>
            <a:r>
              <a:rPr lang="en-AU" sz="2400" dirty="0" smtClean="0"/>
              <a:t>possible</a:t>
            </a:r>
          </a:p>
          <a:p>
            <a:pPr lvl="1"/>
            <a:r>
              <a:rPr lang="en-AU" sz="2400" dirty="0" smtClean="0"/>
              <a:t>Moderate aortic stenosis </a:t>
            </a:r>
          </a:p>
          <a:p>
            <a:pPr lvl="1"/>
            <a:r>
              <a:rPr lang="en-AU" sz="2400" dirty="0" smtClean="0"/>
              <a:t>PE 2006</a:t>
            </a:r>
            <a:endParaRPr lang="en-AU" sz="2400" dirty="0"/>
          </a:p>
          <a:p>
            <a:pPr lvl="1"/>
            <a:r>
              <a:rPr lang="en-AU" sz="2400" dirty="0"/>
              <a:t>Osteoarthritis, </a:t>
            </a:r>
            <a:r>
              <a:rPr lang="en-AU" sz="2400" dirty="0" smtClean="0"/>
              <a:t>bilateral THR</a:t>
            </a:r>
          </a:p>
          <a:p>
            <a:pPr lvl="1"/>
            <a:r>
              <a:rPr lang="en-AU" sz="2400" dirty="0" smtClean="0"/>
              <a:t>Previous septic arthritis of right shoulder</a:t>
            </a:r>
            <a:endParaRPr lang="en-AU" sz="2400" dirty="0"/>
          </a:p>
          <a:p>
            <a:pPr lvl="1"/>
            <a:r>
              <a:rPr lang="en-AU" sz="2400" dirty="0"/>
              <a:t>GORD and achalasia</a:t>
            </a:r>
          </a:p>
          <a:p>
            <a:pPr lvl="1"/>
            <a:r>
              <a:rPr lang="en-AU" sz="2400" dirty="0"/>
              <a:t>Depression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3369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67"/>
            <a:ext cx="8229600" cy="1944216"/>
          </a:xfrm>
        </p:spPr>
        <p:txBody>
          <a:bodyPr/>
          <a:lstStyle/>
          <a:p>
            <a:r>
              <a:rPr lang="en-AU" dirty="0"/>
              <a:t>Initial symptoms</a:t>
            </a:r>
            <a:br>
              <a:rPr lang="en-AU" dirty="0"/>
            </a:b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AU" sz="2400" dirty="0" smtClean="0"/>
              <a:t>Frequent angina on minimal exertion</a:t>
            </a:r>
          </a:p>
          <a:p>
            <a:pPr lvl="1"/>
            <a:r>
              <a:rPr lang="en-AU" sz="2400" dirty="0" smtClean="0"/>
              <a:t>Chronic bilateral hip pain</a:t>
            </a:r>
          </a:p>
          <a:p>
            <a:pPr lvl="1"/>
            <a:r>
              <a:rPr lang="en-AU" sz="2400" dirty="0" smtClean="0"/>
              <a:t>Painful peripheral neuropathy</a:t>
            </a:r>
          </a:p>
          <a:p>
            <a:pPr lvl="1"/>
            <a:r>
              <a:rPr lang="en-AU" sz="2400" dirty="0" err="1" smtClean="0"/>
              <a:t>Exertional</a:t>
            </a:r>
            <a:r>
              <a:rPr lang="en-AU" sz="2400" dirty="0" smtClean="0"/>
              <a:t> dyspnoea</a:t>
            </a:r>
          </a:p>
          <a:p>
            <a:pPr lvl="1"/>
            <a:r>
              <a:rPr lang="en-AU" sz="2400" dirty="0" err="1" smtClean="0"/>
              <a:t>Syncopal</a:t>
            </a:r>
            <a:r>
              <a:rPr lang="en-AU" sz="2400" dirty="0" smtClean="0"/>
              <a:t> episodes when using GTN spray</a:t>
            </a:r>
          </a:p>
          <a:p>
            <a:pPr lvl="1"/>
            <a:r>
              <a:rPr lang="en-AU" sz="2400" dirty="0" smtClean="0"/>
              <a:t>Constipation</a:t>
            </a:r>
          </a:p>
          <a:p>
            <a:pPr lvl="1"/>
            <a:r>
              <a:rPr lang="en-AU" sz="2400" dirty="0" smtClean="0"/>
              <a:t>Distress +++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134076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Management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AU" sz="2800" dirty="0" smtClean="0"/>
              <a:t>Gabapentin 300mg daily</a:t>
            </a:r>
          </a:p>
          <a:p>
            <a:pPr lvl="1"/>
            <a:r>
              <a:rPr lang="en-AU" sz="2800" dirty="0" smtClean="0"/>
              <a:t>Fentanyl 25mcg/</a:t>
            </a:r>
            <a:r>
              <a:rPr lang="en-AU" sz="2800" dirty="0" err="1" smtClean="0"/>
              <a:t>hr</a:t>
            </a:r>
            <a:r>
              <a:rPr lang="en-AU" sz="2800" dirty="0" smtClean="0"/>
              <a:t> patch</a:t>
            </a:r>
          </a:p>
          <a:p>
            <a:pPr lvl="1"/>
            <a:r>
              <a:rPr lang="en-AU" sz="2800" dirty="0" err="1" smtClean="0"/>
              <a:t>Hydromorphone</a:t>
            </a:r>
            <a:r>
              <a:rPr lang="en-AU" sz="2800" dirty="0" smtClean="0"/>
              <a:t> 2mg </a:t>
            </a:r>
            <a:r>
              <a:rPr lang="en-AU" sz="2800" dirty="0" err="1" smtClean="0"/>
              <a:t>po</a:t>
            </a:r>
            <a:r>
              <a:rPr lang="en-AU" sz="2800" dirty="0" smtClean="0"/>
              <a:t> </a:t>
            </a:r>
            <a:r>
              <a:rPr lang="en-AU" sz="2800" dirty="0" err="1" smtClean="0"/>
              <a:t>prn</a:t>
            </a:r>
            <a:endParaRPr lang="en-AU" sz="2800" dirty="0" smtClean="0"/>
          </a:p>
          <a:p>
            <a:pPr lvl="1"/>
            <a:r>
              <a:rPr lang="en-AU" sz="2800" dirty="0" smtClean="0"/>
              <a:t>Sertraline 100mg daily</a:t>
            </a:r>
          </a:p>
          <a:p>
            <a:pPr lvl="1"/>
            <a:r>
              <a:rPr lang="en-AU" sz="2800" dirty="0" err="1" smtClean="0"/>
              <a:t>Lorazeapm</a:t>
            </a:r>
            <a:r>
              <a:rPr lang="en-AU" sz="2800" dirty="0" smtClean="0"/>
              <a:t> 0.5mg </a:t>
            </a:r>
            <a:r>
              <a:rPr lang="en-AU" sz="2800" dirty="0" err="1" smtClean="0"/>
              <a:t>tds</a:t>
            </a:r>
            <a:r>
              <a:rPr lang="en-AU" sz="2800" dirty="0" smtClean="0"/>
              <a:t> and </a:t>
            </a:r>
            <a:r>
              <a:rPr lang="en-AU" sz="2800" dirty="0" err="1" smtClean="0"/>
              <a:t>prn</a:t>
            </a:r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381073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Also taking…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dirty="0" err="1"/>
              <a:t>Perhexiline</a:t>
            </a:r>
            <a:r>
              <a:rPr lang="en-AU" dirty="0"/>
              <a:t> 150 mg </a:t>
            </a:r>
            <a:r>
              <a:rPr lang="en-AU" dirty="0" err="1" smtClean="0"/>
              <a:t>bd</a:t>
            </a:r>
            <a:endParaRPr lang="en-AU" dirty="0"/>
          </a:p>
          <a:p>
            <a:r>
              <a:rPr lang="en-AU" dirty="0"/>
              <a:t>Pantoprazole 40 mg daily</a:t>
            </a:r>
          </a:p>
          <a:p>
            <a:r>
              <a:rPr lang="en-AU" dirty="0" err="1"/>
              <a:t>Nicorandil</a:t>
            </a:r>
            <a:r>
              <a:rPr lang="en-AU" dirty="0"/>
              <a:t> 10 mg </a:t>
            </a:r>
            <a:r>
              <a:rPr lang="en-AU" dirty="0" err="1" smtClean="0"/>
              <a:t>bd</a:t>
            </a:r>
            <a:endParaRPr lang="en-AU" dirty="0"/>
          </a:p>
          <a:p>
            <a:r>
              <a:rPr lang="en-AU" dirty="0" err="1"/>
              <a:t>Ivabradine</a:t>
            </a:r>
            <a:r>
              <a:rPr lang="en-AU" dirty="0"/>
              <a:t> 7.5 mg </a:t>
            </a:r>
            <a:r>
              <a:rPr lang="en-AU" dirty="0" err="1" smtClean="0"/>
              <a:t>bd</a:t>
            </a:r>
            <a:endParaRPr lang="en-AU" dirty="0"/>
          </a:p>
          <a:p>
            <a:r>
              <a:rPr lang="en-AU" dirty="0" err="1" smtClean="0"/>
              <a:t>Clopidogrel</a:t>
            </a:r>
            <a:r>
              <a:rPr lang="en-AU" dirty="0" smtClean="0"/>
              <a:t> </a:t>
            </a:r>
            <a:r>
              <a:rPr lang="en-AU" dirty="0"/>
              <a:t>75 mg </a:t>
            </a:r>
            <a:r>
              <a:rPr lang="en-AU" dirty="0" smtClean="0"/>
              <a:t>mane</a:t>
            </a:r>
            <a:endParaRPr lang="en-AU" dirty="0"/>
          </a:p>
          <a:p>
            <a:r>
              <a:rPr lang="en-AU" dirty="0" err="1"/>
              <a:t>Calcitriol</a:t>
            </a:r>
            <a:r>
              <a:rPr lang="en-AU" dirty="0"/>
              <a:t> 0.25 µg </a:t>
            </a:r>
            <a:r>
              <a:rPr lang="en-AU" dirty="0" smtClean="0"/>
              <a:t>mane</a:t>
            </a:r>
          </a:p>
          <a:p>
            <a:r>
              <a:rPr lang="en-AU" dirty="0" smtClean="0"/>
              <a:t>Atorvastatin </a:t>
            </a:r>
            <a:r>
              <a:rPr lang="en-AU" dirty="0"/>
              <a:t>40 mg </a:t>
            </a:r>
            <a:r>
              <a:rPr lang="en-AU" dirty="0" err="1" smtClean="0"/>
              <a:t>nocte</a:t>
            </a:r>
            <a:endParaRPr lang="en-AU" dirty="0"/>
          </a:p>
          <a:p>
            <a:r>
              <a:rPr lang="en-AU" dirty="0"/>
              <a:t>Aspirin 100 mg daily</a:t>
            </a:r>
          </a:p>
          <a:p>
            <a:r>
              <a:rPr lang="en-AU" dirty="0"/>
              <a:t>Lanthanum 1g </a:t>
            </a:r>
            <a:r>
              <a:rPr lang="en-AU" dirty="0" err="1" smtClean="0"/>
              <a:t>tds</a:t>
            </a:r>
            <a:endParaRPr lang="en-AU" dirty="0"/>
          </a:p>
          <a:p>
            <a:r>
              <a:rPr lang="en-AU" dirty="0"/>
              <a:t>Lantus </a:t>
            </a:r>
            <a:r>
              <a:rPr lang="en-AU" dirty="0" smtClean="0"/>
              <a:t>36u </a:t>
            </a:r>
            <a:r>
              <a:rPr lang="en-AU" dirty="0" err="1" smtClean="0"/>
              <a:t>nocte</a:t>
            </a:r>
            <a:endParaRPr lang="en-AU" dirty="0"/>
          </a:p>
          <a:p>
            <a:r>
              <a:rPr lang="en-AU" dirty="0" err="1"/>
              <a:t>Movicol</a:t>
            </a:r>
            <a:r>
              <a:rPr lang="en-AU" dirty="0"/>
              <a:t> 1 </a:t>
            </a:r>
            <a:r>
              <a:rPr lang="en-AU" dirty="0" smtClean="0"/>
              <a:t>sachet </a:t>
            </a:r>
            <a:r>
              <a:rPr lang="en-AU" dirty="0" err="1" smtClean="0"/>
              <a:t>bd</a:t>
            </a:r>
            <a:endParaRPr lang="en-AU" dirty="0"/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364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ACP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Good insight into situation</a:t>
            </a:r>
          </a:p>
          <a:p>
            <a:r>
              <a:rPr lang="en-AU" dirty="0" smtClean="0"/>
              <a:t>Goals:</a:t>
            </a:r>
          </a:p>
          <a:p>
            <a:pPr lvl="1"/>
            <a:r>
              <a:rPr lang="en-AU" dirty="0" smtClean="0"/>
              <a:t>Symptom control</a:t>
            </a:r>
          </a:p>
          <a:p>
            <a:pPr lvl="1"/>
            <a:r>
              <a:rPr lang="en-AU" dirty="0" smtClean="0"/>
              <a:t>Time with family</a:t>
            </a:r>
          </a:p>
          <a:p>
            <a:r>
              <a:rPr lang="en-AU" dirty="0" smtClean="0"/>
              <a:t>Continue HD for now…but thinking about when to stop</a:t>
            </a:r>
          </a:p>
          <a:p>
            <a:r>
              <a:rPr lang="en-AU" dirty="0" smtClean="0"/>
              <a:t>Treat reversible things</a:t>
            </a:r>
          </a:p>
          <a:p>
            <a:r>
              <a:rPr lang="en-AU" dirty="0" smtClean="0"/>
              <a:t>Not for ICU/inotropes/intubation/CPR</a:t>
            </a:r>
          </a:p>
          <a:p>
            <a:r>
              <a:rPr lang="en-AU" dirty="0" smtClean="0"/>
              <a:t>Prefer hospice death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3747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</a:t>
            </a:r>
            <a:r>
              <a:rPr lang="en-AU" dirty="0" smtClean="0"/>
              <a:t>rogress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3200" dirty="0" smtClean="0"/>
              <a:t>Over the next 2 months:</a:t>
            </a:r>
          </a:p>
          <a:p>
            <a:pPr lvl="1"/>
            <a:r>
              <a:rPr lang="en-AU" sz="2400" dirty="0" smtClean="0"/>
              <a:t>Crescendo angina</a:t>
            </a:r>
          </a:p>
          <a:p>
            <a:pPr lvl="1"/>
            <a:r>
              <a:rPr lang="en-AU" sz="2400" dirty="0" smtClean="0"/>
              <a:t>Several </a:t>
            </a:r>
            <a:r>
              <a:rPr lang="en-AU" sz="2400" dirty="0" err="1" smtClean="0"/>
              <a:t>syncopal</a:t>
            </a:r>
            <a:r>
              <a:rPr lang="en-AU" sz="2400" dirty="0" smtClean="0"/>
              <a:t> episodes</a:t>
            </a:r>
          </a:p>
          <a:p>
            <a:pPr lvl="1"/>
            <a:r>
              <a:rPr lang="en-AU" sz="2400" dirty="0" smtClean="0"/>
              <a:t>Increased fatigue</a:t>
            </a:r>
          </a:p>
          <a:p>
            <a:pPr lvl="1"/>
            <a:r>
              <a:rPr lang="en-AU" sz="2400" dirty="0" smtClean="0"/>
              <a:t>Worsening mobility</a:t>
            </a:r>
          </a:p>
          <a:p>
            <a:pPr lvl="1"/>
            <a:r>
              <a:rPr lang="en-AU" sz="2400" dirty="0" smtClean="0"/>
              <a:t>Requiring increased care from wife</a:t>
            </a:r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9634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April 2015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Patient decided to cease HD</a:t>
            </a:r>
          </a:p>
          <a:p>
            <a:r>
              <a:rPr lang="en-AU" dirty="0" smtClean="0"/>
              <a:t>Discussion with patient, family, palliative care and renal team</a:t>
            </a:r>
          </a:p>
          <a:p>
            <a:pPr lvl="1"/>
            <a:r>
              <a:rPr lang="en-AU" sz="2000" dirty="0" smtClean="0"/>
              <a:t>Patient deemed competent, not depressed</a:t>
            </a:r>
          </a:p>
          <a:p>
            <a:r>
              <a:rPr lang="en-AU" dirty="0" smtClean="0"/>
              <a:t>Admission to Palliative Care ward 2 days after last HD</a:t>
            </a:r>
          </a:p>
          <a:p>
            <a:r>
              <a:rPr lang="en-AU" dirty="0" smtClean="0"/>
              <a:t>Analgesia titrated, medications rationalised</a:t>
            </a:r>
          </a:p>
          <a:p>
            <a:r>
              <a:rPr lang="en-AU" dirty="0" smtClean="0"/>
              <a:t>PRN EOL meds charted</a:t>
            </a:r>
          </a:p>
          <a:p>
            <a:r>
              <a:rPr lang="en-AU" dirty="0" smtClean="0"/>
              <a:t>Psychologist and SW input for </a:t>
            </a:r>
            <a:r>
              <a:rPr lang="en-AU" dirty="0" err="1" smtClean="0"/>
              <a:t>pt</a:t>
            </a:r>
            <a:r>
              <a:rPr lang="en-AU" dirty="0" smtClean="0"/>
              <a:t> and family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188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/>
              <a:t>D</a:t>
            </a:r>
            <a:r>
              <a:rPr lang="en-AU" dirty="0" smtClean="0"/>
              <a:t>eterioration over 3 days</a:t>
            </a:r>
          </a:p>
          <a:p>
            <a:r>
              <a:rPr lang="en-AU" dirty="0" smtClean="0"/>
              <a:t>Bedbound</a:t>
            </a:r>
          </a:p>
          <a:p>
            <a:r>
              <a:rPr lang="en-AU" dirty="0" smtClean="0"/>
              <a:t>Difficulty swallowing oral medications and food</a:t>
            </a:r>
          </a:p>
          <a:p>
            <a:pPr lvl="1"/>
            <a:r>
              <a:rPr lang="en-AU" dirty="0" smtClean="0"/>
              <a:t>Family distressed by lack or oral intake and requesting nutrition/hydration</a:t>
            </a:r>
          </a:p>
          <a:p>
            <a:r>
              <a:rPr lang="en-AU" dirty="0" smtClean="0"/>
              <a:t>Drowsy</a:t>
            </a:r>
          </a:p>
          <a:p>
            <a:r>
              <a:rPr lang="en-AU" dirty="0" smtClean="0"/>
              <a:t>Becoming agitated</a:t>
            </a:r>
          </a:p>
          <a:p>
            <a:pPr lvl="1"/>
            <a:r>
              <a:rPr lang="en-AU" dirty="0" smtClean="0"/>
              <a:t>Requiring midazolam 2.5mg 3-4 times/24 hours</a:t>
            </a:r>
          </a:p>
        </p:txBody>
      </p:sp>
    </p:spTree>
    <p:extLst>
      <p:ext uri="{BB962C8B-B14F-4D97-AF65-F5344CB8AC3E}">
        <p14:creationId xmlns:p14="http://schemas.microsoft.com/office/powerpoint/2010/main" val="3580598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Examination revealed a firm tender mass in the lower abdomen</a:t>
            </a:r>
          </a:p>
          <a:p>
            <a:r>
              <a:rPr lang="en-AU" dirty="0" smtClean="0"/>
              <a:t>Bladder scan requested - &gt;500ml (!)</a:t>
            </a:r>
          </a:p>
          <a:p>
            <a:r>
              <a:rPr lang="en-AU" dirty="0" smtClean="0"/>
              <a:t>IDC placed</a:t>
            </a:r>
          </a:p>
          <a:p>
            <a:r>
              <a:rPr lang="en-AU" dirty="0" smtClean="0"/>
              <a:t>Agitation improved</a:t>
            </a:r>
          </a:p>
          <a:p>
            <a:endParaRPr lang="en-AU" dirty="0"/>
          </a:p>
          <a:p>
            <a:r>
              <a:rPr lang="en-AU" dirty="0" smtClean="0"/>
              <a:t>Catholic priest attended as per patient and family wishes</a:t>
            </a:r>
          </a:p>
          <a:p>
            <a:r>
              <a:rPr lang="en-AU" dirty="0" smtClean="0"/>
              <a:t>Died peacefully with family present</a:t>
            </a:r>
          </a:p>
        </p:txBody>
      </p:sp>
    </p:spTree>
    <p:extLst>
      <p:ext uri="{BB962C8B-B14F-4D97-AF65-F5344CB8AC3E}">
        <p14:creationId xmlns:p14="http://schemas.microsoft.com/office/powerpoint/2010/main" val="250109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Conclusion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Renal patients frequently die in hospital</a:t>
            </a:r>
          </a:p>
          <a:p>
            <a:r>
              <a:rPr lang="en-AU" dirty="0" smtClean="0"/>
              <a:t>A good death starts with the diagnosis</a:t>
            </a:r>
          </a:p>
          <a:p>
            <a:r>
              <a:rPr lang="en-AU" dirty="0" smtClean="0"/>
              <a:t>Communication is essential</a:t>
            </a:r>
          </a:p>
          <a:p>
            <a:r>
              <a:rPr lang="en-AU" dirty="0" smtClean="0"/>
              <a:t>Anticipatory prescribing</a:t>
            </a:r>
          </a:p>
          <a:p>
            <a:r>
              <a:rPr lang="en-AU" dirty="0" smtClean="0"/>
              <a:t>Patient and </a:t>
            </a:r>
            <a:r>
              <a:rPr lang="en-AU" smtClean="0"/>
              <a:t>family education/counselling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3357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References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1600" dirty="0"/>
              <a:t>The 37th Annual ANZDATA Report (</a:t>
            </a:r>
            <a:r>
              <a:rPr lang="en-AU" sz="1600" dirty="0" smtClean="0"/>
              <a:t>2014)</a:t>
            </a:r>
          </a:p>
          <a:p>
            <a:r>
              <a:rPr lang="en-AU" sz="1600" dirty="0" smtClean="0"/>
              <a:t>E Murphy, MJ </a:t>
            </a:r>
            <a:r>
              <a:rPr lang="en-AU" sz="1600" dirty="0" err="1" smtClean="0"/>
              <a:t>Germain</a:t>
            </a:r>
            <a:r>
              <a:rPr lang="en-AU" sz="1600" dirty="0" smtClean="0"/>
              <a:t> et al ‘International variation in classification of dialysis withdrawal: A systematic review’ </a:t>
            </a:r>
            <a:r>
              <a:rPr lang="en-AU" sz="1600" dirty="0" err="1" smtClean="0"/>
              <a:t>Nephrol</a:t>
            </a:r>
            <a:r>
              <a:rPr lang="en-AU" sz="1600" dirty="0" smtClean="0"/>
              <a:t> Dial Transplant (2014) 29:625-635</a:t>
            </a:r>
          </a:p>
          <a:p>
            <a:r>
              <a:rPr lang="en-AU" sz="1600" dirty="0" smtClean="0"/>
              <a:t>SP McAdoo, EA Brown et al ‘Measuring the quality of end of life management in patients with advanced kidney disease: results from the pan-Thames renal audit group’ </a:t>
            </a:r>
            <a:r>
              <a:rPr lang="en-AU" sz="1600" dirty="0" err="1" smtClean="0"/>
              <a:t>Nephrol</a:t>
            </a:r>
            <a:r>
              <a:rPr lang="en-AU" sz="1600" dirty="0" smtClean="0"/>
              <a:t> Dial Transplant (2012) 27:1548-1554</a:t>
            </a:r>
          </a:p>
          <a:p>
            <a:r>
              <a:rPr lang="en-AU" sz="1600" dirty="0" smtClean="0"/>
              <a:t>T Hughes et al ‘Confronting Death: Perceptions </a:t>
            </a:r>
            <a:r>
              <a:rPr lang="en-AU" sz="1600" dirty="0"/>
              <a:t>of a Good </a:t>
            </a:r>
            <a:r>
              <a:rPr lang="en-AU" sz="1600" dirty="0" smtClean="0"/>
              <a:t>Death in </a:t>
            </a:r>
            <a:r>
              <a:rPr lang="en-AU" sz="1600" dirty="0"/>
              <a:t>Adults With Lung Cancer’ </a:t>
            </a:r>
            <a:r>
              <a:rPr lang="en-AU" sz="1600" dirty="0" smtClean="0"/>
              <a:t>Am </a:t>
            </a:r>
            <a:r>
              <a:rPr lang="en-AU" sz="1600" dirty="0"/>
              <a:t>Journal of </a:t>
            </a:r>
            <a:r>
              <a:rPr lang="en-AU" sz="1600" dirty="0" smtClean="0"/>
              <a:t>Hospice &amp; Pall Med (2008) 25(1):39-44</a:t>
            </a:r>
          </a:p>
          <a:p>
            <a:r>
              <a:rPr lang="en-AU" sz="1600" dirty="0" smtClean="0"/>
              <a:t>KA </a:t>
            </a:r>
            <a:r>
              <a:rPr lang="en-AU" sz="1600" dirty="0" err="1" smtClean="0"/>
              <a:t>Kehl</a:t>
            </a:r>
            <a:r>
              <a:rPr lang="en-AU" sz="1600" dirty="0"/>
              <a:t> ‘Moving Toward Peace: An </a:t>
            </a:r>
            <a:r>
              <a:rPr lang="en-AU" sz="1600" dirty="0" smtClean="0"/>
              <a:t>Analysis of </a:t>
            </a:r>
            <a:r>
              <a:rPr lang="en-AU" sz="1600" dirty="0"/>
              <a:t>the Concept of a Good Death’ </a:t>
            </a:r>
            <a:r>
              <a:rPr lang="en-AU" sz="1600" dirty="0" smtClean="0"/>
              <a:t>Am </a:t>
            </a:r>
            <a:r>
              <a:rPr lang="en-AU" sz="1600" dirty="0"/>
              <a:t>Journal of </a:t>
            </a:r>
            <a:r>
              <a:rPr lang="en-AU" sz="1600" dirty="0" smtClean="0"/>
              <a:t>Hospice &amp; Pall Med  (2006) 23(4):277-286</a:t>
            </a:r>
          </a:p>
          <a:p>
            <a:r>
              <a:rPr lang="en-AU" sz="1600" dirty="0" smtClean="0"/>
              <a:t>EA Brown ‘Quality of life at end of life’ Journal of Renal Care (2012) 38(</a:t>
            </a:r>
            <a:r>
              <a:rPr lang="en-AU" sz="1600" dirty="0" err="1" smtClean="0"/>
              <a:t>Suppl</a:t>
            </a:r>
            <a:r>
              <a:rPr lang="en-AU" sz="1600" dirty="0" smtClean="0"/>
              <a:t> 1)138-144</a:t>
            </a:r>
          </a:p>
          <a:p>
            <a:r>
              <a:rPr lang="en-AU" sz="1600" dirty="0" smtClean="0"/>
              <a:t>AH Moss, NC Armistead ‘Improving end-of-life care for ESRD patients: An initiative for professionals’ </a:t>
            </a:r>
            <a:r>
              <a:rPr lang="en-AU" sz="1600" dirty="0" err="1" smtClean="0"/>
              <a:t>Nephrol</a:t>
            </a:r>
            <a:r>
              <a:rPr lang="en-AU" sz="1600" dirty="0" smtClean="0"/>
              <a:t> News Issues (2013) 27(10)30-32</a:t>
            </a:r>
          </a:p>
        </p:txBody>
      </p:sp>
    </p:spTree>
    <p:extLst>
      <p:ext uri="{BB962C8B-B14F-4D97-AF65-F5344CB8AC3E}">
        <p14:creationId xmlns:p14="http://schemas.microsoft.com/office/powerpoint/2010/main" val="296465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References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1600" dirty="0" smtClean="0"/>
              <a:t>LM Cohen, MJ </a:t>
            </a:r>
            <a:r>
              <a:rPr lang="en-AU" sz="1600" dirty="0" err="1" smtClean="0"/>
              <a:t>Germain</a:t>
            </a:r>
            <a:r>
              <a:rPr lang="en-AU" sz="1600" dirty="0" smtClean="0"/>
              <a:t> ‘Measuring quality of dying in end-stage renal disease’ (2004) 17(5):376-379</a:t>
            </a:r>
          </a:p>
          <a:p>
            <a:r>
              <a:rPr lang="en-AU" sz="1600" dirty="0" smtClean="0"/>
              <a:t>J </a:t>
            </a:r>
            <a:r>
              <a:rPr lang="en-AU" sz="1600" dirty="0" err="1" smtClean="0"/>
              <a:t>Gibbins</a:t>
            </a:r>
            <a:r>
              <a:rPr lang="en-AU" sz="1600" dirty="0" smtClean="0"/>
              <a:t> et al ‘Diagnosing dying in the acute hospital setting-are we too late?’ </a:t>
            </a:r>
            <a:r>
              <a:rPr lang="en-AU" sz="1600" dirty="0" err="1" smtClean="0"/>
              <a:t>Clin</a:t>
            </a:r>
            <a:r>
              <a:rPr lang="en-AU" sz="1600" dirty="0" smtClean="0"/>
              <a:t> Med (2009) 9(2):116-119</a:t>
            </a:r>
          </a:p>
          <a:p>
            <a:r>
              <a:rPr lang="en-AU" sz="1600" dirty="0" smtClean="0"/>
              <a:t>RL Thomas et al ‘Goals of care: a clinical framework for limitation of medical treatment’ MJA (2014) 201(8)452-455</a:t>
            </a:r>
          </a:p>
          <a:p>
            <a:r>
              <a:rPr lang="en-AU" sz="1600" dirty="0" smtClean="0"/>
              <a:t>H </a:t>
            </a:r>
            <a:r>
              <a:rPr lang="en-AU" sz="1600" dirty="0" err="1" smtClean="0"/>
              <a:t>Hughel</a:t>
            </a:r>
            <a:r>
              <a:rPr lang="en-AU" sz="1600" dirty="0" smtClean="0"/>
              <a:t> ‘Clonazepam </a:t>
            </a:r>
            <a:r>
              <a:rPr lang="en-AU" sz="1600" dirty="0"/>
              <a:t>as an adjuvant analgesic in patients with cancer-related neuropathic </a:t>
            </a:r>
            <a:r>
              <a:rPr lang="en-AU" sz="1600" dirty="0" smtClean="0"/>
              <a:t>pain’ Journal </a:t>
            </a:r>
            <a:r>
              <a:rPr lang="en-AU" sz="1600" dirty="0"/>
              <a:t>of Pain and </a:t>
            </a:r>
            <a:r>
              <a:rPr lang="en-AU" sz="1600" dirty="0" err="1" smtClean="0"/>
              <a:t>Symp</a:t>
            </a:r>
            <a:r>
              <a:rPr lang="en-AU" sz="1600" dirty="0" smtClean="0"/>
              <a:t> </a:t>
            </a:r>
            <a:r>
              <a:rPr lang="en-AU" sz="1600" dirty="0" err="1" smtClean="0"/>
              <a:t>Manag</a:t>
            </a:r>
            <a:r>
              <a:rPr lang="en-AU" sz="1600" dirty="0" smtClean="0"/>
              <a:t>(2003)26(6):1073–1074</a:t>
            </a:r>
          </a:p>
          <a:p>
            <a:r>
              <a:rPr lang="en-AU" sz="1600" dirty="0" smtClean="0"/>
              <a:t>O </a:t>
            </a:r>
            <a:r>
              <a:rPr lang="en-AU" sz="1600" dirty="0" err="1" smtClean="0"/>
              <a:t>Lindqvist</a:t>
            </a:r>
            <a:r>
              <a:rPr lang="en-AU" sz="1600" dirty="0" smtClean="0"/>
              <a:t> et al ‘Four essential drugs needed for quality care of the dying: A Delphi study based international expert consensus opinion’ Journal Pall Med (2013) 16(1)38-43</a:t>
            </a:r>
            <a:endParaRPr lang="en-AU" sz="1600" dirty="0"/>
          </a:p>
          <a:p>
            <a:r>
              <a:rPr lang="en-AU" sz="1600" dirty="0" smtClean="0"/>
              <a:t>Supportive Care for the Renal Patient Second Edition 2010 Oxford University Press</a:t>
            </a:r>
            <a:endParaRPr lang="en-AU" sz="1600" dirty="0"/>
          </a:p>
        </p:txBody>
      </p:sp>
    </p:spTree>
    <p:extLst>
      <p:ext uri="{BB962C8B-B14F-4D97-AF65-F5344CB8AC3E}">
        <p14:creationId xmlns:p14="http://schemas.microsoft.com/office/powerpoint/2010/main" val="2372007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7763</TotalTime>
  <Words>3264</Words>
  <Application>Microsoft Office PowerPoint</Application>
  <PresentationFormat>On-screen Show (4:3)</PresentationFormat>
  <Paragraphs>657</Paragraphs>
  <Slides>72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81" baseType="lpstr">
      <vt:lpstr>ＭＳ Ｐゴシック</vt:lpstr>
      <vt:lpstr>Arial</vt:lpstr>
      <vt:lpstr>Calibri</vt:lpstr>
      <vt:lpstr>Century Gothic</vt:lpstr>
      <vt:lpstr>Courier New</vt:lpstr>
      <vt:lpstr>HGS明朝E</vt:lpstr>
      <vt:lpstr>Palatino Linotype</vt:lpstr>
      <vt:lpstr>Executive</vt:lpstr>
      <vt:lpstr>Acrobat Document</vt:lpstr>
      <vt:lpstr>Management at the end of life</vt:lpstr>
      <vt:lpstr>PowerPoint Presentation</vt:lpstr>
      <vt:lpstr>‘Catherine’</vt:lpstr>
      <vt:lpstr>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Outcome</vt:lpstr>
      <vt:lpstr>Barriers</vt:lpstr>
      <vt:lpstr>The ‘how’</vt:lpstr>
      <vt:lpstr>The 37th Annual ANZDATA Report (2014)</vt:lpstr>
      <vt:lpstr>Deaths on HD by age group</vt:lpstr>
      <vt:lpstr>Reasons for withdrawal (ANZDATA)</vt:lpstr>
      <vt:lpstr>Withdrawal</vt:lpstr>
      <vt:lpstr>Suggested classification</vt:lpstr>
      <vt:lpstr>A ‘good’ death?</vt:lpstr>
      <vt:lpstr>Diagnosing dying</vt:lpstr>
      <vt:lpstr>PowerPoint Presentation</vt:lpstr>
      <vt:lpstr>Consider…</vt:lpstr>
      <vt:lpstr>Diagnosing dying</vt:lpstr>
      <vt:lpstr> Time to death from diagnosis/anticipation of dying in inpatients</vt:lpstr>
      <vt:lpstr> </vt:lpstr>
      <vt:lpstr>Communication</vt:lpstr>
      <vt:lpstr>Discussing EOL issues</vt:lpstr>
      <vt:lpstr>Barriers to good communication</vt:lpstr>
      <vt:lpstr>General communication skills</vt:lpstr>
      <vt:lpstr>Ask-tell-ask</vt:lpstr>
      <vt:lpstr>Accept, validate and acknowledge emotions and concerns</vt:lpstr>
      <vt:lpstr>Common Pitfalls</vt:lpstr>
      <vt:lpstr>PowerPoint Presentation</vt:lpstr>
      <vt:lpstr>Key recommendations: PREPARED</vt:lpstr>
      <vt:lpstr>Specific treatments - ‘no CPR’ orders</vt:lpstr>
      <vt:lpstr>CPR…</vt:lpstr>
      <vt:lpstr>CPR</vt:lpstr>
      <vt:lpstr>Don’t forget</vt:lpstr>
      <vt:lpstr>Symptom management</vt:lpstr>
      <vt:lpstr>Symptom management</vt:lpstr>
      <vt:lpstr>PowerPoint Presentation</vt:lpstr>
      <vt:lpstr>PowerPoint Presentation</vt:lpstr>
      <vt:lpstr>PowerPoint Presentation</vt:lpstr>
      <vt:lpstr>PowerPoint Presentation</vt:lpstr>
      <vt:lpstr>Pain</vt:lpstr>
      <vt:lpstr>Pain</vt:lpstr>
      <vt:lpstr>Opioid conversion</vt:lpstr>
      <vt:lpstr>Fentanyl</vt:lpstr>
      <vt:lpstr>Hydromorphone</vt:lpstr>
      <vt:lpstr>Methadone</vt:lpstr>
      <vt:lpstr>Dyspnoea</vt:lpstr>
      <vt:lpstr>Secretions</vt:lpstr>
      <vt:lpstr>Anti-cholinergics</vt:lpstr>
      <vt:lpstr>Restlessness/agitation</vt:lpstr>
      <vt:lpstr>Haloperidol</vt:lpstr>
      <vt:lpstr>Midazolam</vt:lpstr>
      <vt:lpstr>Nausea and vomiting</vt:lpstr>
      <vt:lpstr>Levomepromazine</vt:lpstr>
      <vt:lpstr>‘Tom’</vt:lpstr>
      <vt:lpstr>PMH</vt:lpstr>
      <vt:lpstr>Initial symptoms </vt:lpstr>
      <vt:lpstr>Management</vt:lpstr>
      <vt:lpstr>Also taking…</vt:lpstr>
      <vt:lpstr>ACP</vt:lpstr>
      <vt:lpstr>Progress</vt:lpstr>
      <vt:lpstr>April 2015</vt:lpstr>
      <vt:lpstr>PowerPoint Presentation</vt:lpstr>
      <vt:lpstr>PowerPoint Presentation</vt:lpstr>
      <vt:lpstr>Conclusion</vt:lpstr>
      <vt:lpstr>References</vt:lpstr>
      <vt:lpstr>References</vt:lpstr>
    </vt:vector>
  </TitlesOfParts>
  <Company>SLHN &amp; SWSLHN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at the end of life</dc:title>
  <dc:creator>SLHN &amp; SWSLHN</dc:creator>
  <cp:lastModifiedBy>Anna Hoffman</cp:lastModifiedBy>
  <cp:revision>82</cp:revision>
  <dcterms:created xsi:type="dcterms:W3CDTF">2015-07-21T06:30:57Z</dcterms:created>
  <dcterms:modified xsi:type="dcterms:W3CDTF">2020-07-14T06:39:25Z</dcterms:modified>
</cp:coreProperties>
</file>